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82" r:id="rId18"/>
    <p:sldId id="275" r:id="rId19"/>
    <p:sldId id="276" r:id="rId20"/>
    <p:sldId id="277" r:id="rId21"/>
    <p:sldId id="278" r:id="rId22"/>
    <p:sldId id="279" r:id="rId23"/>
    <p:sldId id="280" r:id="rId24"/>
    <p:sldId id="281" r:id="rId25"/>
    <p:sldId id="284" r:id="rId26"/>
    <p:sldId id="283" r:id="rId27"/>
    <p:sldId id="285" r:id="rId28"/>
    <p:sldId id="286" r:id="rId29"/>
    <p:sldId id="287" r:id="rId30"/>
    <p:sldId id="309" r:id="rId31"/>
    <p:sldId id="288" r:id="rId32"/>
    <p:sldId id="289" r:id="rId33"/>
    <p:sldId id="290" r:id="rId34"/>
    <p:sldId id="291" r:id="rId35"/>
    <p:sldId id="304" r:id="rId36"/>
    <p:sldId id="292" r:id="rId37"/>
    <p:sldId id="293" r:id="rId38"/>
    <p:sldId id="294" r:id="rId39"/>
    <p:sldId id="295" r:id="rId40"/>
    <p:sldId id="516" r:id="rId41"/>
    <p:sldId id="296" r:id="rId42"/>
    <p:sldId id="297" r:id="rId43"/>
    <p:sldId id="298" r:id="rId44"/>
    <p:sldId id="299" r:id="rId45"/>
    <p:sldId id="300" r:id="rId46"/>
    <p:sldId id="301" r:id="rId47"/>
    <p:sldId id="302" r:id="rId48"/>
    <p:sldId id="303" r:id="rId49"/>
    <p:sldId id="515" r:id="rId50"/>
    <p:sldId id="312" r:id="rId51"/>
    <p:sldId id="311" r:id="rId52"/>
    <p:sldId id="305" r:id="rId53"/>
    <p:sldId id="270" r:id="rId54"/>
    <p:sldId id="306" r:id="rId55"/>
    <p:sldId id="307" r:id="rId56"/>
    <p:sldId id="310" r:id="rId57"/>
    <p:sldId id="509" r:id="rId58"/>
    <p:sldId id="510" r:id="rId59"/>
    <p:sldId id="308" r:id="rId60"/>
    <p:sldId id="508" r:id="rId61"/>
    <p:sldId id="511" r:id="rId62"/>
    <p:sldId id="512" r:id="rId63"/>
    <p:sldId id="513" r:id="rId64"/>
    <p:sldId id="514"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448AC-C297-4352-8480-96F8CDD135C0}" type="datetimeFigureOut">
              <a:rPr lang="en-US" smtClean="0"/>
              <a:t>4/12/2021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8274B-B5D6-453E-9304-B231F7D5F943}" type="slidenum">
              <a:rPr lang="en-US" smtClean="0"/>
              <a:t>‹#›</a:t>
            </a:fld>
            <a:endParaRPr lang="en-US"/>
          </a:p>
        </p:txBody>
      </p:sp>
    </p:spTree>
    <p:extLst>
      <p:ext uri="{BB962C8B-B14F-4D97-AF65-F5344CB8AC3E}">
        <p14:creationId xmlns:p14="http://schemas.microsoft.com/office/powerpoint/2010/main" val="2678353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62F41-0F3F-4346-945D-16B30C9546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69F73C-7C73-4320-B3B3-B0EA4201A1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627203-6EFB-46AE-804C-9F34892B6D96}"/>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5" name="Footer Placeholder 4">
            <a:extLst>
              <a:ext uri="{FF2B5EF4-FFF2-40B4-BE49-F238E27FC236}">
                <a16:creationId xmlns:a16="http://schemas.microsoft.com/office/drawing/2014/main" id="{AE4F3DF5-31CC-47A6-B8A3-EA84DA705B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0D76E4-83B9-4AF6-9FF1-4015E2792A72}"/>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429740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370D6-7D87-4B4A-96EA-B40C103354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9405D-714E-4B3B-A285-733365AA3D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C8824E-3914-41AC-8AB3-56D6C9F597F8}"/>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5" name="Footer Placeholder 4">
            <a:extLst>
              <a:ext uri="{FF2B5EF4-FFF2-40B4-BE49-F238E27FC236}">
                <a16:creationId xmlns:a16="http://schemas.microsoft.com/office/drawing/2014/main" id="{7A27F266-C891-4095-B92E-80ED730AC1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C281D-1162-4232-B2A1-206E398C2739}"/>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3306003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3EEE-B547-48DF-A9D0-D38FE6E572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B8A87F-3968-445F-8668-589D6CD46D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5FE32-6FAC-4682-AB58-4EE3C9E3A73D}"/>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5" name="Footer Placeholder 4">
            <a:extLst>
              <a:ext uri="{FF2B5EF4-FFF2-40B4-BE49-F238E27FC236}">
                <a16:creationId xmlns:a16="http://schemas.microsoft.com/office/drawing/2014/main" id="{420BAC45-BBB5-48E3-A68D-96603749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02DE4-0DF7-436F-98F7-5B57C12CF58F}"/>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317599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6A83-1444-417E-8080-AFA80B8677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CF9C19-D3C4-4D18-8816-B5F81BB335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1EE577-15E1-4CEA-AEDB-67C6C2F578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388641-0717-40B2-9B94-61E8B705F6D3}"/>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6" name="Footer Placeholder 5">
            <a:extLst>
              <a:ext uri="{FF2B5EF4-FFF2-40B4-BE49-F238E27FC236}">
                <a16:creationId xmlns:a16="http://schemas.microsoft.com/office/drawing/2014/main" id="{F9DC18AE-B8BC-4ED1-BB44-D86868F273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9D2CCB-CD40-485B-9D07-C6E31EB62575}"/>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4124193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29D2-0AA6-4D7A-AB35-4F0391DFC5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B71284-18E1-4513-9090-B671FD54B8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1512D1-E5DA-4EFA-80D3-85DC1AFCF7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DBD3DC-C863-4F80-86D0-00F6FD0359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1BD8E0-6EB3-408A-9249-204D8BBC69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DF4A80-A470-4E2E-AF7A-77FFC1ED3331}"/>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8" name="Footer Placeholder 7">
            <a:extLst>
              <a:ext uri="{FF2B5EF4-FFF2-40B4-BE49-F238E27FC236}">
                <a16:creationId xmlns:a16="http://schemas.microsoft.com/office/drawing/2014/main" id="{EEABFB6F-683A-4921-A5A3-AED121575B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FA95B0-E4A8-43BC-9AA3-2E46F03CA5E6}"/>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2938938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62B36-CE49-4253-8A3B-161D830817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B6D49E-DFAD-4347-959D-DFA37558D390}"/>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4" name="Footer Placeholder 3">
            <a:extLst>
              <a:ext uri="{FF2B5EF4-FFF2-40B4-BE49-F238E27FC236}">
                <a16:creationId xmlns:a16="http://schemas.microsoft.com/office/drawing/2014/main" id="{8D3AC80D-A1A7-455F-9D5A-EC281AC812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1FF6B5-E48A-42E6-B5C5-1ABC056C8A3D}"/>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329009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C3EFC5-E6FC-4F4F-8BC9-94118D580E72}"/>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3" name="Footer Placeholder 2">
            <a:extLst>
              <a:ext uri="{FF2B5EF4-FFF2-40B4-BE49-F238E27FC236}">
                <a16:creationId xmlns:a16="http://schemas.microsoft.com/office/drawing/2014/main" id="{308BAB90-7194-40DC-B7B1-D9DD7D06EF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1B36A4-D062-448B-841C-7D21CE900735}"/>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1135643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8439-9331-434F-BA35-D98EA53476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BEED11-C0CE-4AD5-89F5-873ADAECD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A9A7AE-30EF-496D-B5A9-FDB6B02F28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818FBE-52D7-4E7D-9660-3FF06C04C978}"/>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6" name="Footer Placeholder 5">
            <a:extLst>
              <a:ext uri="{FF2B5EF4-FFF2-40B4-BE49-F238E27FC236}">
                <a16:creationId xmlns:a16="http://schemas.microsoft.com/office/drawing/2014/main" id="{58095A00-1D9A-46C9-9C57-C4CD09ACDF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AAE018-F8AF-4A4B-951C-3B0050CF65B1}"/>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547777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8F0D-C5D2-4F0C-99E4-F65CEEFA2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42B504-BB3F-4C91-8711-6AD454807A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FA423B-17ED-4CF8-8B51-EE58A1D66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F5E63-D8A3-483B-B54D-EBAA5A147E68}"/>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6" name="Footer Placeholder 5">
            <a:extLst>
              <a:ext uri="{FF2B5EF4-FFF2-40B4-BE49-F238E27FC236}">
                <a16:creationId xmlns:a16="http://schemas.microsoft.com/office/drawing/2014/main" id="{4E4882A9-E378-4C5F-801A-87C944618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F5253A-2047-4DD2-B59D-01853A851D7E}"/>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2893461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1615-4D6C-44E0-9F4A-CA438DC679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0D9DD0-614A-49D2-A1DB-ECACD6A8AC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75536F-3839-4F8E-80F4-A056E2961CDE}"/>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5" name="Footer Placeholder 4">
            <a:extLst>
              <a:ext uri="{FF2B5EF4-FFF2-40B4-BE49-F238E27FC236}">
                <a16:creationId xmlns:a16="http://schemas.microsoft.com/office/drawing/2014/main" id="{7847E587-FFD3-4097-8777-FE5E3452F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01A65-7325-4EDB-8B82-F668ADBCA82C}"/>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3014739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CD4FF4-5EA5-4AC3-A145-A26A211F49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100F37-DD3D-4A43-A547-95A2BF6ACF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DD434-6605-4D5B-B608-056FF4E91113}"/>
              </a:ext>
            </a:extLst>
          </p:cNvPr>
          <p:cNvSpPr>
            <a:spLocks noGrp="1"/>
          </p:cNvSpPr>
          <p:nvPr>
            <p:ph type="dt" sz="half" idx="10"/>
          </p:nvPr>
        </p:nvSpPr>
        <p:spPr/>
        <p:txBody>
          <a:bodyPr/>
          <a:lstStyle/>
          <a:p>
            <a:fld id="{421E19A4-7682-4D4C-BF24-ED6A32E84759}" type="datetimeFigureOut">
              <a:rPr lang="en-US" smtClean="0"/>
              <a:t>4/12/2021</a:t>
            </a:fld>
            <a:endParaRPr lang="en-US"/>
          </a:p>
        </p:txBody>
      </p:sp>
      <p:sp>
        <p:nvSpPr>
          <p:cNvPr id="5" name="Footer Placeholder 4">
            <a:extLst>
              <a:ext uri="{FF2B5EF4-FFF2-40B4-BE49-F238E27FC236}">
                <a16:creationId xmlns:a16="http://schemas.microsoft.com/office/drawing/2014/main" id="{451BEA08-FD34-45F5-AE15-D2B2C09938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D9F67-3700-4AE0-8837-A3C1E32F9183}"/>
              </a:ext>
            </a:extLst>
          </p:cNvPr>
          <p:cNvSpPr>
            <a:spLocks noGrp="1"/>
          </p:cNvSpPr>
          <p:nvPr>
            <p:ph type="sldNum" sz="quarter" idx="12"/>
          </p:nvPr>
        </p:nvSpPr>
        <p:spPr/>
        <p:txBody>
          <a:bodyPr/>
          <a:lstStyle/>
          <a:p>
            <a:fld id="{AA507879-F067-4CE7-9666-A6F0A8E6B1EA}" type="slidenum">
              <a:rPr lang="en-US" smtClean="0"/>
              <a:t>‹#›</a:t>
            </a:fld>
            <a:endParaRPr lang="en-US"/>
          </a:p>
        </p:txBody>
      </p:sp>
    </p:spTree>
    <p:extLst>
      <p:ext uri="{BB962C8B-B14F-4D97-AF65-F5344CB8AC3E}">
        <p14:creationId xmlns:p14="http://schemas.microsoft.com/office/powerpoint/2010/main" val="3405565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C0B978-4344-4378-93E4-53C8F9B05B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F9ADF3-0731-406C-B0B3-E52CD83757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2EF9D-5F33-4A6C-9AA9-4F855ED37E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1E19A4-7682-4D4C-BF24-ED6A32E84759}" type="datetimeFigureOut">
              <a:rPr lang="en-US" smtClean="0"/>
              <a:t>4/12/2021</a:t>
            </a:fld>
            <a:endParaRPr lang="en-US"/>
          </a:p>
        </p:txBody>
      </p:sp>
      <p:sp>
        <p:nvSpPr>
          <p:cNvPr id="5" name="Footer Placeholder 4">
            <a:extLst>
              <a:ext uri="{FF2B5EF4-FFF2-40B4-BE49-F238E27FC236}">
                <a16:creationId xmlns:a16="http://schemas.microsoft.com/office/drawing/2014/main" id="{F0BBED26-0307-491E-AF99-C9C49D9057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A08A2A-6599-42F1-8FA7-1812E2690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07879-F067-4CE7-9666-A6F0A8E6B1EA}" type="slidenum">
              <a:rPr lang="en-US" smtClean="0"/>
              <a:t>‹#›</a:t>
            </a:fld>
            <a:endParaRPr lang="en-US"/>
          </a:p>
        </p:txBody>
      </p:sp>
    </p:spTree>
    <p:extLst>
      <p:ext uri="{BB962C8B-B14F-4D97-AF65-F5344CB8AC3E}">
        <p14:creationId xmlns:p14="http://schemas.microsoft.com/office/powerpoint/2010/main" val="1216747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gif"/><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usssa.com/safesport"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mailto:larryneth@gmail.com"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www.mdumps.com/FPUmpires/FastPitchCaseBook.pdf" TargetMode="External"/><Relationship Id="rId5" Type="http://schemas.openxmlformats.org/officeDocument/2006/relationships/hyperlink" Target="http://www.usssa.com/" TargetMode="External"/><Relationship Id="rId4" Type="http://schemas.openxmlformats.org/officeDocument/2006/relationships/hyperlink" Target="http://www.usssaofcolorado.com/"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0295E4F-4A26-4865-9FFF-1EBE41A0711B}"/>
              </a:ext>
            </a:extLst>
          </p:cNvPr>
          <p:cNvSpPr>
            <a:spLocks noGrp="1"/>
          </p:cNvSpPr>
          <p:nvPr>
            <p:ph type="subTitle" idx="1"/>
          </p:nvPr>
        </p:nvSpPr>
        <p:spPr>
          <a:xfrm>
            <a:off x="1524000" y="2845142"/>
            <a:ext cx="9144000" cy="3910765"/>
          </a:xfrm>
        </p:spPr>
        <p:txBody>
          <a:bodyPr/>
          <a:lstStyle/>
          <a:p>
            <a:endParaRPr lang="en-US" dirty="0"/>
          </a:p>
        </p:txBody>
      </p:sp>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524000" y="1122363"/>
            <a:ext cx="9144000" cy="1655762"/>
          </a:xfrm>
        </p:spPr>
        <p:txBody>
          <a:bodyPr>
            <a:normAutofit/>
          </a:bodyPr>
          <a:lstStyle/>
          <a:p>
            <a:r>
              <a:rPr lang="en-US" sz="4800" b="1" i="1" dirty="0">
                <a:solidFill>
                  <a:srgbClr val="FF0000"/>
                </a:solidFill>
                <a:latin typeface="Times New Roman" panose="02020603050405020304" pitchFamily="18" charset="0"/>
                <a:cs typeface="Times New Roman" panose="02020603050405020304" pitchFamily="18" charset="0"/>
              </a:rPr>
              <a:t>Welcome to the 2021 Season</a:t>
            </a:r>
          </a:p>
        </p:txBody>
      </p:sp>
      <p:pic>
        <p:nvPicPr>
          <p:cNvPr id="8" name="Picture 7">
            <a:extLst>
              <a:ext uri="{FF2B5EF4-FFF2-40B4-BE49-F238E27FC236}">
                <a16:creationId xmlns:a16="http://schemas.microsoft.com/office/drawing/2014/main" id="{2D845A62-F17C-432C-BA21-E676DE6530AB}"/>
              </a:ext>
            </a:extLst>
          </p:cNvPr>
          <p:cNvPicPr>
            <a:picLocks noChangeAspect="1"/>
          </p:cNvPicPr>
          <p:nvPr/>
        </p:nvPicPr>
        <p:blipFill>
          <a:blip r:embed="rId2"/>
          <a:stretch>
            <a:fillRect/>
          </a:stretch>
        </p:blipFill>
        <p:spPr>
          <a:xfrm>
            <a:off x="2947143" y="2845142"/>
            <a:ext cx="6297714" cy="3910765"/>
          </a:xfrm>
          <a:prstGeom prst="rect">
            <a:avLst/>
          </a:prstGeom>
        </p:spPr>
      </p:pic>
      <p:grpSp>
        <p:nvGrpSpPr>
          <p:cNvPr id="4" name="Group 3">
            <a:extLst>
              <a:ext uri="{FF2B5EF4-FFF2-40B4-BE49-F238E27FC236}">
                <a16:creationId xmlns:a16="http://schemas.microsoft.com/office/drawing/2014/main" id="{08081AA8-9DEA-495E-A4BC-4E90F2E14538}"/>
              </a:ext>
            </a:extLst>
          </p:cNvPr>
          <p:cNvGrpSpPr/>
          <p:nvPr/>
        </p:nvGrpSpPr>
        <p:grpSpPr>
          <a:xfrm>
            <a:off x="1498661" y="1207364"/>
            <a:ext cx="3397189" cy="923278"/>
            <a:chOff x="1498661" y="1207364"/>
            <a:chExt cx="3397189"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3"/>
            <a:stretch>
              <a:fillRect/>
            </a:stretch>
          </p:blipFill>
          <p:spPr>
            <a:xfrm>
              <a:off x="1619250" y="1207364"/>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1498661" y="1692672"/>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3602392" y="1699419"/>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Tree>
    <p:extLst>
      <p:ext uri="{BB962C8B-B14F-4D97-AF65-F5344CB8AC3E}">
        <p14:creationId xmlns:p14="http://schemas.microsoft.com/office/powerpoint/2010/main" val="806161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524000" y="1122363"/>
            <a:ext cx="9144000" cy="1655762"/>
          </a:xfrm>
        </p:spPr>
        <p:txBody>
          <a:bodyPr>
            <a:normAutofit/>
          </a:bodyPr>
          <a:lstStyle/>
          <a:p>
            <a:endParaRPr lang="en-US" sz="48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6426FD3F-88C1-4309-B389-4ABD54F9530D}"/>
              </a:ext>
            </a:extLst>
          </p:cNvPr>
          <p:cNvGrpSpPr/>
          <p:nvPr/>
        </p:nvGrpSpPr>
        <p:grpSpPr>
          <a:xfrm>
            <a:off x="1498661" y="1207364"/>
            <a:ext cx="3397189" cy="923278"/>
            <a:chOff x="1498661" y="1207364"/>
            <a:chExt cx="3397189"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1619250" y="1207364"/>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1498661" y="1692672"/>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3602392" y="1699419"/>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9" name="Content Placeholder 2">
            <a:extLst>
              <a:ext uri="{FF2B5EF4-FFF2-40B4-BE49-F238E27FC236}">
                <a16:creationId xmlns:a16="http://schemas.microsoft.com/office/drawing/2014/main" id="{0CD7536F-3128-4B2E-A65D-1744F12D61EF}"/>
              </a:ext>
            </a:extLst>
          </p:cNvPr>
          <p:cNvSpPr>
            <a:spLocks noGrp="1"/>
          </p:cNvSpPr>
          <p:nvPr>
            <p:ph type="subTitle" idx="1"/>
          </p:nvPr>
        </p:nvSpPr>
        <p:spPr>
          <a:xfrm>
            <a:off x="1524000" y="2844800"/>
            <a:ext cx="9144000" cy="3911600"/>
          </a:xfrm>
        </p:spPr>
        <p:txBody>
          <a:bodyPr rtlCol="0">
            <a:normAutofit/>
          </a:bodyPr>
          <a:lstStyle/>
          <a:p>
            <a:pPr algn="ctr" eaLnBrk="1" fontAlgn="auto" hangingPunct="1">
              <a:spcAft>
                <a:spcPts val="0"/>
              </a:spcAft>
              <a:buFont typeface="Arial" panose="020B0604020202020204" pitchFamily="34" charset="0"/>
              <a:buNone/>
              <a:defRPr/>
            </a:pPr>
            <a:r>
              <a:rPr lang="en-US" sz="8000" b="1" dirty="0">
                <a:solidFill>
                  <a:srgbClr val="FF0000"/>
                </a:solidFill>
                <a:latin typeface="Freestyle Script" pitchFamily="66" charset="0"/>
                <a:cs typeface="Arabic Transparent" pitchFamily="2" charset="-78"/>
              </a:rPr>
              <a:t>Silence </a:t>
            </a:r>
          </a:p>
          <a:p>
            <a:pPr algn="ctr" eaLnBrk="1" fontAlgn="auto" hangingPunct="1">
              <a:spcAft>
                <a:spcPts val="0"/>
              </a:spcAft>
              <a:buFont typeface="Arial" panose="020B0604020202020204" pitchFamily="34" charset="0"/>
              <a:buNone/>
              <a:defRPr/>
            </a:pPr>
            <a:r>
              <a:rPr lang="en-US" sz="8000" b="1" dirty="0">
                <a:solidFill>
                  <a:srgbClr val="FF0000"/>
                </a:solidFill>
                <a:latin typeface="Freestyle Script" pitchFamily="66" charset="0"/>
                <a:cs typeface="Arabic Transparent" pitchFamily="2" charset="-78"/>
              </a:rPr>
              <a:t>Your</a:t>
            </a:r>
          </a:p>
          <a:p>
            <a:pPr algn="ctr" eaLnBrk="1" fontAlgn="auto" hangingPunct="1">
              <a:spcAft>
                <a:spcPts val="0"/>
              </a:spcAft>
              <a:buFont typeface="Arial" panose="020B0604020202020204" pitchFamily="34" charset="0"/>
              <a:buNone/>
              <a:defRPr/>
            </a:pPr>
            <a:r>
              <a:rPr lang="en-US" sz="8000" b="1" dirty="0">
                <a:solidFill>
                  <a:srgbClr val="FF0000"/>
                </a:solidFill>
                <a:latin typeface="Freestyle Script" pitchFamily="66" charset="0"/>
                <a:cs typeface="Arabic Transparent" pitchFamily="2" charset="-78"/>
              </a:rPr>
              <a:t>Electronic Communication Device</a:t>
            </a:r>
            <a:endParaRPr lang="en-US" sz="800" b="1" dirty="0">
              <a:solidFill>
                <a:srgbClr val="FF0000"/>
              </a:solidFill>
              <a:cs typeface="Arabic Transparent" pitchFamily="2" charset="-78"/>
            </a:endParaRPr>
          </a:p>
          <a:p>
            <a:pPr eaLnBrk="1" fontAlgn="auto" hangingPunct="1">
              <a:spcAft>
                <a:spcPts val="0"/>
              </a:spcAft>
              <a:buFont typeface="Arial" panose="020B0604020202020204" pitchFamily="34" charset="0"/>
              <a:buNone/>
              <a:defRPr/>
            </a:pPr>
            <a:endParaRPr lang="en-US" sz="900" b="1" dirty="0">
              <a:solidFill>
                <a:srgbClr val="FF0000"/>
              </a:solidFill>
              <a:cs typeface="Arabic Transparent" pitchFamily="2" charset="-78"/>
            </a:endParaRPr>
          </a:p>
        </p:txBody>
      </p:sp>
    </p:spTree>
    <p:extLst>
      <p:ext uri="{BB962C8B-B14F-4D97-AF65-F5344CB8AC3E}">
        <p14:creationId xmlns:p14="http://schemas.microsoft.com/office/powerpoint/2010/main" val="4261485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Thank You Veterans &amp; First Responders</a:t>
            </a:r>
          </a:p>
        </p:txBody>
      </p:sp>
      <p:grpSp>
        <p:nvGrpSpPr>
          <p:cNvPr id="4" name="Group 3">
            <a:extLst>
              <a:ext uri="{FF2B5EF4-FFF2-40B4-BE49-F238E27FC236}">
                <a16:creationId xmlns:a16="http://schemas.microsoft.com/office/drawing/2014/main" id="{13EC06AB-0752-40A8-9C46-CD1540C6607F}"/>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9" name="Content Placeholder 2">
            <a:extLst>
              <a:ext uri="{FF2B5EF4-FFF2-40B4-BE49-F238E27FC236}">
                <a16:creationId xmlns:a16="http://schemas.microsoft.com/office/drawing/2014/main" id="{0CD7536F-3128-4B2E-A65D-1744F12D61EF}"/>
              </a:ext>
            </a:extLst>
          </p:cNvPr>
          <p:cNvSpPr>
            <a:spLocks noGrp="1"/>
          </p:cNvSpPr>
          <p:nvPr>
            <p:ph type="subTitle" idx="1"/>
          </p:nvPr>
        </p:nvSpPr>
        <p:spPr>
          <a:xfrm>
            <a:off x="328469" y="1696852"/>
            <a:ext cx="11656380" cy="5059549"/>
          </a:xfrm>
        </p:spPr>
        <p:txBody>
          <a:bodyPr rtlCol="0">
            <a:normAutofit/>
          </a:bodyPr>
          <a:lstStyle/>
          <a:p>
            <a:pPr eaLnBrk="1" fontAlgn="auto" hangingPunct="1">
              <a:spcAft>
                <a:spcPts val="0"/>
              </a:spcAft>
              <a:buFont typeface="Arial" panose="020B0604020202020204" pitchFamily="34" charset="0"/>
              <a:buNone/>
              <a:defRPr/>
            </a:pPr>
            <a:endParaRPr lang="en-US" sz="900" b="1" dirty="0">
              <a:solidFill>
                <a:srgbClr val="FF0000"/>
              </a:solidFill>
              <a:cs typeface="Arabic Transparent" pitchFamily="2" charset="-78"/>
            </a:endParaRPr>
          </a:p>
        </p:txBody>
      </p:sp>
      <p:pic>
        <p:nvPicPr>
          <p:cNvPr id="8" name="Picture 12" descr="Flag of the United States of America">
            <a:extLst>
              <a:ext uri="{FF2B5EF4-FFF2-40B4-BE49-F238E27FC236}">
                <a16:creationId xmlns:a16="http://schemas.microsoft.com/office/drawing/2014/main" id="{0DB89F10-7A01-456E-A096-624B980D1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082" y="1890756"/>
            <a:ext cx="2857500" cy="15049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A38D919-B6EE-45F8-B121-D5F04CAF9E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2" t="23103" b="19225"/>
          <a:stretch/>
        </p:blipFill>
        <p:spPr>
          <a:xfrm>
            <a:off x="9007691" y="1841927"/>
            <a:ext cx="2895601" cy="1600200"/>
          </a:xfrm>
          <a:prstGeom prst="rect">
            <a:avLst/>
          </a:prstGeom>
        </p:spPr>
      </p:pic>
      <p:pic>
        <p:nvPicPr>
          <p:cNvPr id="16" name="Picture 4" descr="United States Department of the Army Seal.svg">
            <a:extLst>
              <a:ext uri="{FF2B5EF4-FFF2-40B4-BE49-F238E27FC236}">
                <a16:creationId xmlns:a16="http://schemas.microsoft.com/office/drawing/2014/main" id="{4D20C67B-7799-4766-8121-64FED51DCC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9208" y="1704014"/>
            <a:ext cx="1924051" cy="19240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USMC logo.svg">
            <a:extLst>
              <a:ext uri="{FF2B5EF4-FFF2-40B4-BE49-F238E27FC236}">
                <a16:creationId xmlns:a16="http://schemas.microsoft.com/office/drawing/2014/main" id="{BAA88E0F-8405-4444-B9E8-49F9B510E9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992" y="1704318"/>
            <a:ext cx="1905000" cy="192405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US-DeptOfNavy-Seal.svg">
            <a:extLst>
              <a:ext uri="{FF2B5EF4-FFF2-40B4-BE49-F238E27FC236}">
                <a16:creationId xmlns:a16="http://schemas.microsoft.com/office/drawing/2014/main" id="{D9185228-8C8C-4D1B-9FCD-E1E862B78238}"/>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552943" y="3757659"/>
            <a:ext cx="2000250" cy="20002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Seal of the US Air Force.svg">
            <a:extLst>
              <a:ext uri="{FF2B5EF4-FFF2-40B4-BE49-F238E27FC236}">
                <a16:creationId xmlns:a16="http://schemas.microsoft.com/office/drawing/2014/main" id="{AF6EA8B1-B48B-4B07-B742-7A2B53DCD4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0229" y="3733677"/>
            <a:ext cx="2000250" cy="20002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US-CoastGuard-Seal.svg">
            <a:extLst>
              <a:ext uri="{FF2B5EF4-FFF2-40B4-BE49-F238E27FC236}">
                <a16:creationId xmlns:a16="http://schemas.microsoft.com/office/drawing/2014/main" id="{F4A555AB-6CB7-4A48-94EB-7C1BD32D6A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01420" y="375235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2" descr="Observe view of Vietnam Service Medal">
            <a:extLst>
              <a:ext uri="{FF2B5EF4-FFF2-40B4-BE49-F238E27FC236}">
                <a16:creationId xmlns:a16="http://schemas.microsoft.com/office/drawing/2014/main" id="{EE8B0FC8-1D08-40FF-A9CC-EF01F3808BA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86703" y="3701803"/>
            <a:ext cx="1009650" cy="21717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1951305-3E33-4F97-9F83-6E8DD7B0E1EA}"/>
              </a:ext>
            </a:extLst>
          </p:cNvPr>
          <p:cNvSpPr txBox="1"/>
          <p:nvPr/>
        </p:nvSpPr>
        <p:spPr>
          <a:xfrm>
            <a:off x="3219583" y="5733928"/>
            <a:ext cx="6172992" cy="584775"/>
          </a:xfrm>
          <a:prstGeom prst="rect">
            <a:avLst/>
          </a:prstGeom>
          <a:noFill/>
        </p:spPr>
        <p:txBody>
          <a:bodyPr wrap="square" rtlCol="0">
            <a:spAutoFit/>
          </a:bodyPr>
          <a:lstStyle/>
          <a:p>
            <a:r>
              <a:rPr lang="en-US" sz="3200" b="1" i="1" dirty="0">
                <a:solidFill>
                  <a:srgbClr val="FF0000"/>
                </a:solidFill>
                <a:latin typeface="Times New Roman" panose="02020603050405020304" pitchFamily="18" charset="0"/>
                <a:cs typeface="Times New Roman" panose="02020603050405020304" pitchFamily="18" charset="0"/>
              </a:rPr>
              <a:t>Welcome home Vietnam Veterans</a:t>
            </a:r>
          </a:p>
        </p:txBody>
      </p:sp>
      <p:pic>
        <p:nvPicPr>
          <p:cNvPr id="1026" name="Picture 2" descr="Trump unveils new Space Force logo (yes, it looks like something from 'Star  Trek') | Space">
            <a:extLst>
              <a:ext uri="{FF2B5EF4-FFF2-40B4-BE49-F238E27FC236}">
                <a16:creationId xmlns:a16="http://schemas.microsoft.com/office/drawing/2014/main" id="{20799DE8-DC90-42C6-84E4-CCE5F7E29C3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0698" y="3715298"/>
            <a:ext cx="2000250" cy="191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405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Agenda</a:t>
            </a:r>
          </a:p>
        </p:txBody>
      </p:sp>
      <p:grpSp>
        <p:nvGrpSpPr>
          <p:cNvPr id="3" name="Group 2">
            <a:extLst>
              <a:ext uri="{FF2B5EF4-FFF2-40B4-BE49-F238E27FC236}">
                <a16:creationId xmlns:a16="http://schemas.microsoft.com/office/drawing/2014/main" id="{87C41A05-2147-4143-BF4E-9EFFD81B1C61}"/>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2006354"/>
            <a:ext cx="11816179" cy="4659745"/>
          </a:xfr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Opening Remarks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USSSA of Colorado Staff</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Recognition</a:t>
            </a:r>
          </a:p>
          <a:p>
            <a:pPr marL="742950" marR="0" lvl="1" indent="-285750" algn="l" defTabSz="914400" rtl="0" eaLnBrk="1" fontAlgn="auto" latinLnBrk="0" hangingPunct="1">
              <a:lnSpc>
                <a:spcPct val="100000"/>
              </a:lnSpc>
              <a:spcBef>
                <a:spcPct val="20000"/>
              </a:spcBef>
              <a:spcAft>
                <a:spcPts val="0"/>
              </a:spcAft>
              <a:buClrTx/>
              <a:buSzTx/>
              <a:buFontTx/>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World Tournament Umpires</a:t>
            </a:r>
          </a:p>
          <a:p>
            <a:pPr marL="742950" marR="0" lvl="1" indent="-285750" algn="l" defTabSz="914400" rtl="0" eaLnBrk="1" fontAlgn="auto" latinLnBrk="0" hangingPunct="1">
              <a:lnSpc>
                <a:spcPct val="100000"/>
              </a:lnSpc>
              <a:spcBef>
                <a:spcPct val="20000"/>
              </a:spcBef>
              <a:spcAft>
                <a:spcPts val="0"/>
              </a:spcAft>
              <a:buClrTx/>
              <a:buSzTx/>
              <a:buFontTx/>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All Star Game </a:t>
            </a:r>
          </a:p>
          <a:p>
            <a:pPr marL="742950" marR="0" lvl="1" indent="-285750" algn="l" defTabSz="914400" rtl="0" eaLnBrk="1" fontAlgn="auto" latinLnBrk="0" hangingPunct="1">
              <a:lnSpc>
                <a:spcPct val="100000"/>
              </a:lnSpc>
              <a:spcBef>
                <a:spcPct val="20000"/>
              </a:spcBef>
              <a:spcAft>
                <a:spcPts val="0"/>
              </a:spcAft>
              <a:buClrTx/>
              <a:buSzTx/>
              <a:buFontTx/>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5, 10, 15 &amp; 20 year Recognition</a:t>
            </a:r>
          </a:p>
          <a:p>
            <a:pPr marL="742950" marR="0" lvl="1" indent="-285750" algn="l" defTabSz="914400" rtl="0" eaLnBrk="1" fontAlgn="auto" latinLnBrk="0" hangingPunct="1">
              <a:lnSpc>
                <a:spcPct val="100000"/>
              </a:lnSpc>
              <a:spcBef>
                <a:spcPct val="20000"/>
              </a:spcBef>
              <a:spcAft>
                <a:spcPts val="0"/>
              </a:spcAft>
              <a:buClrTx/>
              <a:buSzTx/>
              <a:buFontTx/>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Umpire of the Year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Association Treasury Report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Tournament Assigning/Pay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Don’t Call Me Blue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Rule Changes/Discussions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Point of Emphasis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a:ea typeface="+mn-ea"/>
                <a:cs typeface="+mn-cs"/>
              </a:rPr>
              <a:t>Questions &amp; Answers</a:t>
            </a:r>
          </a:p>
          <a:p>
            <a:pPr algn="l"/>
            <a:endParaRPr lang="en-US" dirty="0"/>
          </a:p>
        </p:txBody>
      </p:sp>
    </p:spTree>
    <p:extLst>
      <p:ext uri="{BB962C8B-B14F-4D97-AF65-F5344CB8AC3E}">
        <p14:creationId xmlns:p14="http://schemas.microsoft.com/office/powerpoint/2010/main" val="83334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Staff</a:t>
            </a:r>
          </a:p>
        </p:txBody>
      </p:sp>
      <p:grpSp>
        <p:nvGrpSpPr>
          <p:cNvPr id="3" name="Group 2">
            <a:extLst>
              <a:ext uri="{FF2B5EF4-FFF2-40B4-BE49-F238E27FC236}">
                <a16:creationId xmlns:a16="http://schemas.microsoft.com/office/drawing/2014/main" id="{502581A9-4D86-4CE7-BE90-4A0181582923}"/>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2006354"/>
            <a:ext cx="11816179" cy="4659745"/>
          </a:xfrm>
        </p:spPr>
        <p:txBody>
          <a:bodyPr>
            <a:normAutofit/>
          </a:bodyPr>
          <a:lstStyle/>
          <a:p>
            <a:r>
              <a:rPr lang="en-US" sz="2800" dirty="0"/>
              <a:t>Bruce Krause – Fast Pitch CO/WY State Director</a:t>
            </a:r>
          </a:p>
          <a:p>
            <a:r>
              <a:rPr lang="en-US" sz="2800" dirty="0"/>
              <a:t>Chris </a:t>
            </a:r>
            <a:r>
              <a:rPr lang="en-US" sz="2800" dirty="0" err="1"/>
              <a:t>Hunnel</a:t>
            </a:r>
            <a:r>
              <a:rPr lang="en-US" sz="2800" dirty="0"/>
              <a:t> – Fast Pitch CO/WY Asst. State Director, Scholarship (All Star) Games Chairman</a:t>
            </a:r>
          </a:p>
          <a:p>
            <a:r>
              <a:rPr lang="en-US" sz="2800" dirty="0"/>
              <a:t>Larry Neth – Fast Pitch CO/WY State Umpire in Chief (UIC), National Fastpitch Rules Committee Member</a:t>
            </a:r>
            <a:r>
              <a:rPr lang="en-US" sz="2800" b="1" dirty="0"/>
              <a:t> </a:t>
            </a:r>
          </a:p>
          <a:p>
            <a:pPr lvl="1"/>
            <a:r>
              <a:rPr lang="en-US" sz="2800" dirty="0"/>
              <a:t>Shelly Westover – Assignor, Treasurer, Umpire Development</a:t>
            </a:r>
          </a:p>
          <a:p>
            <a:pPr lvl="1"/>
            <a:r>
              <a:rPr lang="en-US" sz="2800" dirty="0"/>
              <a:t>Wally </a:t>
            </a:r>
            <a:r>
              <a:rPr lang="en-US" sz="2800" dirty="0" err="1"/>
              <a:t>Diede</a:t>
            </a:r>
            <a:r>
              <a:rPr lang="en-US" sz="2800" dirty="0"/>
              <a:t> – Fast Pitch Western Slope UIC, Western Slope Director</a:t>
            </a:r>
          </a:p>
          <a:p>
            <a:pPr lvl="1"/>
            <a:r>
              <a:rPr lang="en-US" sz="2800" dirty="0"/>
              <a:t>Jerry Cox – Fast Pitch Southern Colorado UIC</a:t>
            </a:r>
          </a:p>
          <a:p>
            <a:pPr lvl="1"/>
            <a:r>
              <a:rPr lang="en-US" sz="2800" dirty="0"/>
              <a:t>Kathy Cox – Fast Pitch Southern Colorado UIC</a:t>
            </a:r>
          </a:p>
          <a:p>
            <a:r>
              <a:rPr lang="en-US" sz="2800" dirty="0"/>
              <a:t>Fred Flores – Collegiate Program Director, Scholarship Chairman</a:t>
            </a:r>
          </a:p>
          <a:p>
            <a:pPr algn="l"/>
            <a:endParaRPr lang="en-US" dirty="0"/>
          </a:p>
        </p:txBody>
      </p:sp>
    </p:spTree>
    <p:extLst>
      <p:ext uri="{BB962C8B-B14F-4D97-AF65-F5344CB8AC3E}">
        <p14:creationId xmlns:p14="http://schemas.microsoft.com/office/powerpoint/2010/main" val="3789174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a:t>
            </a:r>
          </a:p>
        </p:txBody>
      </p:sp>
      <p:grpSp>
        <p:nvGrpSpPr>
          <p:cNvPr id="3" name="Group 2">
            <a:extLst>
              <a:ext uri="{FF2B5EF4-FFF2-40B4-BE49-F238E27FC236}">
                <a16:creationId xmlns:a16="http://schemas.microsoft.com/office/drawing/2014/main" id="{F4DEF8F2-5155-43E2-B2A8-A3F2B3D73273}"/>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2006354"/>
            <a:ext cx="11816179" cy="4659745"/>
          </a:xfrm>
        </p:spPr>
        <p:txBody>
          <a:bodyPr>
            <a:normAutofit/>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9600" b="0" i="0" u="none" strike="noStrike" kern="1200" cap="none" spc="0" normalizeH="0" baseline="0" noProof="0" dirty="0">
                <a:ln>
                  <a:noFill/>
                </a:ln>
                <a:solidFill>
                  <a:prstClr val="black"/>
                </a:solidFill>
                <a:effectLst/>
                <a:uLnTx/>
                <a:uFillTx/>
                <a:latin typeface="Calibri"/>
                <a:ea typeface="+mn-ea"/>
                <a:cs typeface="+mn-cs"/>
              </a:rPr>
              <a:t>Self </a:t>
            </a: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9600" b="0" i="0" u="none" strike="noStrike" kern="1200" cap="none" spc="0" normalizeH="0" baseline="0" noProof="0" dirty="0">
                <a:ln>
                  <a:noFill/>
                </a:ln>
                <a:solidFill>
                  <a:prstClr val="black"/>
                </a:solidFill>
                <a:effectLst/>
                <a:uLnTx/>
                <a:uFillTx/>
                <a:latin typeface="Calibri"/>
                <a:ea typeface="+mn-ea"/>
                <a:cs typeface="+mn-cs"/>
              </a:rPr>
              <a:t>Introductions</a:t>
            </a:r>
          </a:p>
          <a:p>
            <a:pPr algn="l"/>
            <a:endParaRPr lang="en-US" dirty="0"/>
          </a:p>
        </p:txBody>
      </p:sp>
    </p:spTree>
    <p:extLst>
      <p:ext uri="{BB962C8B-B14F-4D97-AF65-F5344CB8AC3E}">
        <p14:creationId xmlns:p14="http://schemas.microsoft.com/office/powerpoint/2010/main" val="365836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World Tournament Umpires</a:t>
            </a:r>
          </a:p>
        </p:txBody>
      </p:sp>
      <p:grpSp>
        <p:nvGrpSpPr>
          <p:cNvPr id="3" name="Group 2">
            <a:extLst>
              <a:ext uri="{FF2B5EF4-FFF2-40B4-BE49-F238E27FC236}">
                <a16:creationId xmlns:a16="http://schemas.microsoft.com/office/drawing/2014/main" id="{CFE9E1C4-DA4F-4B77-B9E6-F964613F02F2}"/>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2006354"/>
            <a:ext cx="11816179" cy="4659745"/>
          </a:xfrm>
        </p:spPr>
        <p:txBody>
          <a:bodyPr>
            <a:normAutofit lnSpcReduction="10000"/>
          </a:bodyPr>
          <a:lstStyle/>
          <a:p>
            <a:pPr algn="ctr">
              <a:buFont typeface="Arial" panose="020B0604020202020204" pitchFamily="34" charset="0"/>
              <a:buNone/>
            </a:pPr>
            <a:r>
              <a:rPr lang="en-US" sz="3600" dirty="0"/>
              <a:t>USSSA of Colorado provided 5 Umpires to Kansas Elite Select</a:t>
            </a:r>
          </a:p>
          <a:p>
            <a:r>
              <a:rPr lang="en-US" sz="3600" dirty="0"/>
              <a:t>Umpired  15 games each over 4 days</a:t>
            </a:r>
          </a:p>
          <a:p>
            <a:r>
              <a:rPr lang="en-US" sz="2400" dirty="0"/>
              <a:t>14U Semi –  Plate (1)</a:t>
            </a:r>
          </a:p>
          <a:p>
            <a:r>
              <a:rPr lang="en-US" sz="2400" dirty="0"/>
              <a:t>16U Semi – Plate (1)</a:t>
            </a:r>
          </a:p>
          <a:p>
            <a:r>
              <a:rPr lang="en-US" sz="2400" dirty="0"/>
              <a:t>10U Championship – Base (1)</a:t>
            </a:r>
          </a:p>
          <a:p>
            <a:r>
              <a:rPr lang="en-US" sz="2400" dirty="0"/>
              <a:t>14U Championship –  Base (1)</a:t>
            </a:r>
          </a:p>
          <a:p>
            <a:r>
              <a:rPr lang="en-US" sz="2400" dirty="0"/>
              <a:t>18U Semi – Base (2)</a:t>
            </a:r>
          </a:p>
          <a:p>
            <a:r>
              <a:rPr lang="en-US" sz="2400" dirty="0"/>
              <a:t>18U Championships –  Base (1)</a:t>
            </a:r>
          </a:p>
          <a:p>
            <a:r>
              <a:rPr lang="en-US" sz="2400" dirty="0"/>
              <a:t>14U &amp; 16U IF Game –  Base (2)</a:t>
            </a:r>
          </a:p>
          <a:p>
            <a:r>
              <a:rPr lang="en-US" sz="2000" i="1" dirty="0">
                <a:solidFill>
                  <a:srgbClr val="FF0000"/>
                </a:solidFill>
              </a:rPr>
              <a:t>Note: Travel paid for by USSSA of Colorado and Wyoming</a:t>
            </a:r>
          </a:p>
          <a:p>
            <a:pPr algn="l"/>
            <a:endParaRPr lang="en-US" dirty="0"/>
          </a:p>
        </p:txBody>
      </p:sp>
    </p:spTree>
    <p:extLst>
      <p:ext uri="{BB962C8B-B14F-4D97-AF65-F5344CB8AC3E}">
        <p14:creationId xmlns:p14="http://schemas.microsoft.com/office/powerpoint/2010/main" val="2689621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World Tournament Umpires</a:t>
            </a:r>
          </a:p>
        </p:txBody>
      </p:sp>
      <p:grpSp>
        <p:nvGrpSpPr>
          <p:cNvPr id="3" name="Group 2">
            <a:extLst>
              <a:ext uri="{FF2B5EF4-FFF2-40B4-BE49-F238E27FC236}">
                <a16:creationId xmlns:a16="http://schemas.microsoft.com/office/drawing/2014/main" id="{D7F038EC-B098-4D62-ACDA-6A006947710F}"/>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2006354"/>
            <a:ext cx="11816179" cy="4659745"/>
          </a:xfrm>
        </p:spPr>
        <p:txBody>
          <a:bodyPr>
            <a:normAutofit lnSpcReduction="10000"/>
          </a:bodyPr>
          <a:lstStyle/>
          <a:p>
            <a:pPr marL="342900"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Umpires:</a:t>
            </a:r>
          </a:p>
          <a:p>
            <a:pPr marL="800100" lvl="1"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Ann Bolin – 14U Championship game</a:t>
            </a:r>
          </a:p>
          <a:p>
            <a:pPr marL="800100" lvl="1"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Mike Bolin – 16U Semi (P) &amp; IF game (3B)</a:t>
            </a:r>
          </a:p>
          <a:p>
            <a:pPr marL="800100" lvl="1"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Steve Collins – 18U Semi (3B) &amp; Championship game (3B)</a:t>
            </a:r>
          </a:p>
          <a:p>
            <a:pPr marL="800100" lvl="1"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Mark </a:t>
            </a:r>
            <a:r>
              <a:rPr lang="en-US" sz="2800" b="1" dirty="0" err="1">
                <a:latin typeface="Times New Roman" panose="02020603050405020304" pitchFamily="18" charset="0"/>
                <a:cs typeface="Times New Roman" panose="02020603050405020304" pitchFamily="18" charset="0"/>
              </a:rPr>
              <a:t>Gwartney</a:t>
            </a:r>
            <a:r>
              <a:rPr lang="en-US" sz="2800" b="1" dirty="0">
                <a:latin typeface="Times New Roman" panose="02020603050405020304" pitchFamily="18" charset="0"/>
                <a:cs typeface="Times New Roman" panose="02020603050405020304" pitchFamily="18" charset="0"/>
              </a:rPr>
              <a:t> – 18U Semi (1B)</a:t>
            </a:r>
          </a:p>
          <a:p>
            <a:pPr marL="800100" lvl="1"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Shelly Westover – 10U Championship, 14U Semi (P) &amp; IF game (3B)</a:t>
            </a:r>
          </a:p>
          <a:p>
            <a:pPr marL="342900" indent="-342900" algn="l">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Tournament UIC – Larry Neth</a:t>
            </a:r>
          </a:p>
          <a:p>
            <a:pPr marL="342900" indent="-342900" algn="l">
              <a:buFont typeface="Arial" panose="020B0604020202020204" pitchFamily="34" charset="0"/>
              <a:buChar char="•"/>
            </a:pPr>
            <a:r>
              <a:rPr lang="en-US" sz="2800" b="1" i="1" dirty="0">
                <a:latin typeface="Times New Roman" panose="02020603050405020304" pitchFamily="18" charset="0"/>
                <a:cs typeface="Times New Roman" panose="02020603050405020304" pitchFamily="18" charset="0"/>
              </a:rPr>
              <a:t>Special Recognition: Ann Bolin – Selected by Victor Canales, National UIC, to Umpire at the U.S. Fastpitch Tournament, Oklahoma City, OK. </a:t>
            </a:r>
          </a:p>
          <a:p>
            <a:pPr marL="342900" indent="-342900" algn="l">
              <a:buFont typeface="Arial" panose="020B0604020202020204" pitchFamily="34" charset="0"/>
              <a:buChar char="•"/>
            </a:pPr>
            <a:r>
              <a:rPr lang="en-US" sz="2800" b="1" i="1" dirty="0">
                <a:latin typeface="Times New Roman" panose="02020603050405020304" pitchFamily="18" charset="0"/>
                <a:cs typeface="Times New Roman" panose="02020603050405020304" pitchFamily="18" charset="0"/>
              </a:rPr>
              <a:t>Note: We were the ONLY State to have every Umpire in Semi, Championship and/or IF game</a:t>
            </a:r>
          </a:p>
          <a:p>
            <a:pPr marL="342900" indent="-342900" algn="l">
              <a:buFont typeface="Arial" panose="020B0604020202020204" pitchFamily="34" charset="0"/>
              <a:buChar char="•"/>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3805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World Tournament Umpires</a:t>
            </a:r>
          </a:p>
        </p:txBody>
      </p:sp>
      <p:grpSp>
        <p:nvGrpSpPr>
          <p:cNvPr id="4" name="Group 3">
            <a:extLst>
              <a:ext uri="{FF2B5EF4-FFF2-40B4-BE49-F238E27FC236}">
                <a16:creationId xmlns:a16="http://schemas.microsoft.com/office/drawing/2014/main" id="{BFAC42DB-9F43-47A9-A2CA-484624F11FC6}"/>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pic>
        <p:nvPicPr>
          <p:cNvPr id="3" name="Picture 2">
            <a:extLst>
              <a:ext uri="{FF2B5EF4-FFF2-40B4-BE49-F238E27FC236}">
                <a16:creationId xmlns:a16="http://schemas.microsoft.com/office/drawing/2014/main" id="{80B93BDF-1501-411A-A214-282983A0EAB7}"/>
              </a:ext>
            </a:extLst>
          </p:cNvPr>
          <p:cNvPicPr>
            <a:picLocks noChangeAspect="1"/>
          </p:cNvPicPr>
          <p:nvPr/>
        </p:nvPicPr>
        <p:blipFill>
          <a:blip r:embed="rId3"/>
          <a:stretch>
            <a:fillRect/>
          </a:stretch>
        </p:blipFill>
        <p:spPr>
          <a:xfrm>
            <a:off x="177553" y="1851654"/>
            <a:ext cx="7229198" cy="4814445"/>
          </a:xfrm>
          <a:prstGeom prst="rect">
            <a:avLst/>
          </a:prstGeom>
        </p:spPr>
      </p:pic>
      <p:sp>
        <p:nvSpPr>
          <p:cNvPr id="9" name="TextBox 8">
            <a:extLst>
              <a:ext uri="{FF2B5EF4-FFF2-40B4-BE49-F238E27FC236}">
                <a16:creationId xmlns:a16="http://schemas.microsoft.com/office/drawing/2014/main" id="{9A0E6216-BD5B-4628-BBC3-27386E68207E}"/>
              </a:ext>
            </a:extLst>
          </p:cNvPr>
          <p:cNvSpPr txBox="1"/>
          <p:nvPr/>
        </p:nvSpPr>
        <p:spPr>
          <a:xfrm>
            <a:off x="7501631" y="2423604"/>
            <a:ext cx="3719744" cy="2585323"/>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Left to Right</a:t>
            </a:r>
          </a:p>
          <a:p>
            <a:r>
              <a:rPr lang="en-US" b="1" dirty="0">
                <a:latin typeface="Times New Roman" panose="02020603050405020304" pitchFamily="18" charset="0"/>
                <a:cs typeface="Times New Roman" panose="02020603050405020304" pitchFamily="18" charset="0"/>
              </a:rPr>
              <a:t>Victor Canales – National UIC</a:t>
            </a:r>
          </a:p>
          <a:p>
            <a:r>
              <a:rPr lang="en-US" b="1" dirty="0">
                <a:latin typeface="Times New Roman" panose="02020603050405020304" pitchFamily="18" charset="0"/>
                <a:cs typeface="Times New Roman" panose="02020603050405020304" pitchFamily="18" charset="0"/>
              </a:rPr>
              <a:t>Austin </a:t>
            </a:r>
            <a:r>
              <a:rPr lang="en-US" b="1" dirty="0" err="1">
                <a:latin typeface="Times New Roman" panose="02020603050405020304" pitchFamily="18" charset="0"/>
                <a:cs typeface="Times New Roman" panose="02020603050405020304" pitchFamily="18" charset="0"/>
              </a:rPr>
              <a:t>Mezzacasa</a:t>
            </a:r>
            <a:r>
              <a:rPr lang="en-US" b="1" dirty="0">
                <a:latin typeface="Times New Roman" panose="02020603050405020304" pitchFamily="18" charset="0"/>
                <a:cs typeface="Times New Roman" panose="02020603050405020304" pitchFamily="18" charset="0"/>
              </a:rPr>
              <a:t> – Missouri UIC</a:t>
            </a:r>
          </a:p>
          <a:p>
            <a:r>
              <a:rPr lang="en-US" b="1" dirty="0">
                <a:latin typeface="Times New Roman" panose="02020603050405020304" pitchFamily="18" charset="0"/>
                <a:cs typeface="Times New Roman" panose="02020603050405020304" pitchFamily="18" charset="0"/>
              </a:rPr>
              <a:t>Daniel Vega – Kansas (Plate)</a:t>
            </a:r>
          </a:p>
          <a:p>
            <a:r>
              <a:rPr lang="en-US" b="1" dirty="0">
                <a:latin typeface="Times New Roman" panose="02020603050405020304" pitchFamily="18" charset="0"/>
                <a:cs typeface="Times New Roman" panose="02020603050405020304" pitchFamily="18" charset="0"/>
              </a:rPr>
              <a:t>Shelly Westover – Colorado (3B)</a:t>
            </a:r>
          </a:p>
          <a:p>
            <a:r>
              <a:rPr lang="en-US" b="1" dirty="0">
                <a:latin typeface="Times New Roman" panose="02020603050405020304" pitchFamily="18" charset="0"/>
                <a:cs typeface="Times New Roman" panose="02020603050405020304" pitchFamily="18" charset="0"/>
              </a:rPr>
              <a:t>Joel </a:t>
            </a:r>
            <a:r>
              <a:rPr lang="en-US" b="1" dirty="0" err="1">
                <a:latin typeface="Times New Roman" panose="02020603050405020304" pitchFamily="18" charset="0"/>
                <a:cs typeface="Times New Roman" panose="02020603050405020304" pitchFamily="18" charset="0"/>
              </a:rPr>
              <a:t>McCulla</a:t>
            </a:r>
            <a:r>
              <a:rPr lang="en-US" b="1" dirty="0">
                <a:latin typeface="Times New Roman" panose="02020603050405020304" pitchFamily="18" charset="0"/>
                <a:cs typeface="Times New Roman" panose="02020603050405020304" pitchFamily="18" charset="0"/>
              </a:rPr>
              <a:t> – Ohio (1B)</a:t>
            </a:r>
          </a:p>
          <a:p>
            <a:r>
              <a:rPr lang="en-US" b="1" dirty="0">
                <a:latin typeface="Times New Roman" panose="02020603050405020304" pitchFamily="18" charset="0"/>
                <a:cs typeface="Times New Roman" panose="02020603050405020304" pitchFamily="18" charset="0"/>
              </a:rPr>
              <a:t>Brooke Perry – Missouri</a:t>
            </a:r>
          </a:p>
          <a:p>
            <a:r>
              <a:rPr lang="en-US" b="1" dirty="0">
                <a:latin typeface="Times New Roman" panose="02020603050405020304" pitchFamily="18" charset="0"/>
                <a:cs typeface="Times New Roman" panose="02020603050405020304" pitchFamily="18" charset="0"/>
              </a:rPr>
              <a:t>Paul Hines – Ohio UIC</a:t>
            </a:r>
          </a:p>
          <a:p>
            <a:r>
              <a:rPr lang="en-US" b="1" dirty="0">
                <a:latin typeface="Times New Roman" panose="02020603050405020304" pitchFamily="18" charset="0"/>
                <a:cs typeface="Times New Roman" panose="02020603050405020304" pitchFamily="18" charset="0"/>
              </a:rPr>
              <a:t>Larry Neth – CO/WY UIC</a:t>
            </a:r>
          </a:p>
        </p:txBody>
      </p:sp>
    </p:spTree>
    <p:extLst>
      <p:ext uri="{BB962C8B-B14F-4D97-AF65-F5344CB8AC3E}">
        <p14:creationId xmlns:p14="http://schemas.microsoft.com/office/powerpoint/2010/main" val="195182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World Tournament Umpires</a:t>
            </a:r>
          </a:p>
        </p:txBody>
      </p:sp>
      <p:grpSp>
        <p:nvGrpSpPr>
          <p:cNvPr id="3" name="Group 2">
            <a:extLst>
              <a:ext uri="{FF2B5EF4-FFF2-40B4-BE49-F238E27FC236}">
                <a16:creationId xmlns:a16="http://schemas.microsoft.com/office/drawing/2014/main" id="{8241DB11-1957-4A1F-8358-BD640AD96BD6}"/>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9" name="TextBox 8">
            <a:extLst>
              <a:ext uri="{FF2B5EF4-FFF2-40B4-BE49-F238E27FC236}">
                <a16:creationId xmlns:a16="http://schemas.microsoft.com/office/drawing/2014/main" id="{9A0E6216-BD5B-4628-BBC3-27386E68207E}"/>
              </a:ext>
            </a:extLst>
          </p:cNvPr>
          <p:cNvSpPr txBox="1"/>
          <p:nvPr/>
        </p:nvSpPr>
        <p:spPr>
          <a:xfrm>
            <a:off x="738326" y="5671745"/>
            <a:ext cx="10715348" cy="1200329"/>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14U Umpires</a:t>
            </a:r>
          </a:p>
          <a:p>
            <a:r>
              <a:rPr lang="en-US" b="1" dirty="0">
                <a:latin typeface="Times New Roman" panose="02020603050405020304" pitchFamily="18" charset="0"/>
                <a:cs typeface="Times New Roman" panose="02020603050405020304" pitchFamily="18" charset="0"/>
              </a:rPr>
              <a:t>Front Row: Kevin </a:t>
            </a:r>
            <a:r>
              <a:rPr lang="en-US" b="1" dirty="0" err="1">
                <a:latin typeface="Times New Roman" panose="02020603050405020304" pitchFamily="18" charset="0"/>
                <a:cs typeface="Times New Roman" panose="02020603050405020304" pitchFamily="18" charset="0"/>
              </a:rPr>
              <a:t>Haun</a:t>
            </a:r>
            <a:r>
              <a:rPr lang="en-US" b="1" dirty="0">
                <a:latin typeface="Times New Roman" panose="02020603050405020304" pitchFamily="18" charset="0"/>
                <a:cs typeface="Times New Roman" panose="02020603050405020304" pitchFamily="18" charset="0"/>
              </a:rPr>
              <a:t> – Michigan (3B), Ann Bolin – Colorado (1B), Scott Pierce – Ohio (Plate)</a:t>
            </a:r>
          </a:p>
          <a:p>
            <a:r>
              <a:rPr lang="en-US" b="1" dirty="0">
                <a:latin typeface="Times New Roman" panose="02020603050405020304" pitchFamily="18" charset="0"/>
                <a:cs typeface="Times New Roman" panose="02020603050405020304" pitchFamily="18" charset="0"/>
              </a:rPr>
              <a:t>Back Row: Larry Neth – CO/WY UIC, Paul Hines – Ohio UIC, Don Briscoe – Georgia UIC &amp; Rules,</a:t>
            </a:r>
          </a:p>
          <a:p>
            <a:r>
              <a:rPr lang="en-US" b="1" dirty="0">
                <a:latin typeface="Times New Roman" panose="02020603050405020304" pitchFamily="18" charset="0"/>
                <a:cs typeface="Times New Roman" panose="02020603050405020304" pitchFamily="18" charset="0"/>
              </a:rPr>
              <a:t>Austin </a:t>
            </a:r>
            <a:r>
              <a:rPr lang="en-US" b="1" dirty="0" err="1">
                <a:latin typeface="Times New Roman" panose="02020603050405020304" pitchFamily="18" charset="0"/>
                <a:cs typeface="Times New Roman" panose="02020603050405020304" pitchFamily="18" charset="0"/>
              </a:rPr>
              <a:t>Mezzacasa</a:t>
            </a:r>
            <a:r>
              <a:rPr lang="en-US" b="1" dirty="0">
                <a:latin typeface="Times New Roman" panose="02020603050405020304" pitchFamily="18" charset="0"/>
                <a:cs typeface="Times New Roman" panose="02020603050405020304" pitchFamily="18" charset="0"/>
              </a:rPr>
              <a:t> – Missouri UIC, Victor Canales – National UIC</a:t>
            </a:r>
          </a:p>
        </p:txBody>
      </p:sp>
      <p:pic>
        <p:nvPicPr>
          <p:cNvPr id="4" name="Picture 3">
            <a:extLst>
              <a:ext uri="{FF2B5EF4-FFF2-40B4-BE49-F238E27FC236}">
                <a16:creationId xmlns:a16="http://schemas.microsoft.com/office/drawing/2014/main" id="{4F83A86C-3DC6-4599-951C-49251C79E7E2}"/>
              </a:ext>
            </a:extLst>
          </p:cNvPr>
          <p:cNvPicPr>
            <a:picLocks noChangeAspect="1"/>
          </p:cNvPicPr>
          <p:nvPr/>
        </p:nvPicPr>
        <p:blipFill>
          <a:blip r:embed="rId3"/>
          <a:stretch>
            <a:fillRect/>
          </a:stretch>
        </p:blipFill>
        <p:spPr>
          <a:xfrm>
            <a:off x="1297970" y="1828801"/>
            <a:ext cx="8653897" cy="3823536"/>
          </a:xfrm>
          <a:prstGeom prst="rect">
            <a:avLst/>
          </a:prstGeom>
        </p:spPr>
      </p:pic>
    </p:spTree>
    <p:extLst>
      <p:ext uri="{BB962C8B-B14F-4D97-AF65-F5344CB8AC3E}">
        <p14:creationId xmlns:p14="http://schemas.microsoft.com/office/powerpoint/2010/main" val="2948954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World Tournament Umpires</a:t>
            </a:r>
          </a:p>
        </p:txBody>
      </p:sp>
      <p:grpSp>
        <p:nvGrpSpPr>
          <p:cNvPr id="4" name="Group 3">
            <a:extLst>
              <a:ext uri="{FF2B5EF4-FFF2-40B4-BE49-F238E27FC236}">
                <a16:creationId xmlns:a16="http://schemas.microsoft.com/office/drawing/2014/main" id="{636F3537-8596-4E71-AFEB-00477EE30088}"/>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9" name="TextBox 8">
            <a:extLst>
              <a:ext uri="{FF2B5EF4-FFF2-40B4-BE49-F238E27FC236}">
                <a16:creationId xmlns:a16="http://schemas.microsoft.com/office/drawing/2014/main" id="{9A0E6216-BD5B-4628-BBC3-27386E68207E}"/>
              </a:ext>
            </a:extLst>
          </p:cNvPr>
          <p:cNvSpPr txBox="1"/>
          <p:nvPr/>
        </p:nvSpPr>
        <p:spPr>
          <a:xfrm>
            <a:off x="738326" y="5671745"/>
            <a:ext cx="10715348" cy="1200329"/>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18U Umpires</a:t>
            </a:r>
          </a:p>
          <a:p>
            <a:r>
              <a:rPr lang="en-US" b="1" dirty="0">
                <a:latin typeface="Times New Roman" panose="02020603050405020304" pitchFamily="18" charset="0"/>
                <a:cs typeface="Times New Roman" panose="02020603050405020304" pitchFamily="18" charset="0"/>
              </a:rPr>
              <a:t>Front Row: Allie Krueger – Missouri (1B), Dan Maldonado – </a:t>
            </a:r>
            <a:r>
              <a:rPr lang="en-US" b="1" dirty="0" err="1">
                <a:latin typeface="Times New Roman" panose="02020603050405020304" pitchFamily="18" charset="0"/>
                <a:cs typeface="Times New Roman" panose="02020603050405020304" pitchFamily="18" charset="0"/>
              </a:rPr>
              <a:t>Illinios</a:t>
            </a:r>
            <a:r>
              <a:rPr lang="en-US" b="1" dirty="0">
                <a:latin typeface="Times New Roman" panose="02020603050405020304" pitchFamily="18" charset="0"/>
                <a:cs typeface="Times New Roman" panose="02020603050405020304" pitchFamily="18" charset="0"/>
              </a:rPr>
              <a:t> (Plate), Steve Collins – Colorado (3B)</a:t>
            </a:r>
          </a:p>
          <a:p>
            <a:r>
              <a:rPr lang="en-US" b="1" dirty="0">
                <a:latin typeface="Times New Roman" panose="02020603050405020304" pitchFamily="18" charset="0"/>
                <a:cs typeface="Times New Roman" panose="02020603050405020304" pitchFamily="18" charset="0"/>
              </a:rPr>
              <a:t>Back Row: Larry Neth – CO/WY UIC, Paul Hines – Ohio UIC, Don Briscoe – Georgia UIC &amp; Rules,</a:t>
            </a:r>
          </a:p>
          <a:p>
            <a:r>
              <a:rPr lang="en-US" b="1" dirty="0">
                <a:latin typeface="Times New Roman" panose="02020603050405020304" pitchFamily="18" charset="0"/>
                <a:cs typeface="Times New Roman" panose="02020603050405020304" pitchFamily="18" charset="0"/>
              </a:rPr>
              <a:t>Austin </a:t>
            </a:r>
            <a:r>
              <a:rPr lang="en-US" b="1" dirty="0" err="1">
                <a:latin typeface="Times New Roman" panose="02020603050405020304" pitchFamily="18" charset="0"/>
                <a:cs typeface="Times New Roman" panose="02020603050405020304" pitchFamily="18" charset="0"/>
              </a:rPr>
              <a:t>Mezzacasa</a:t>
            </a:r>
            <a:r>
              <a:rPr lang="en-US" b="1" dirty="0">
                <a:latin typeface="Times New Roman" panose="02020603050405020304" pitchFamily="18" charset="0"/>
                <a:cs typeface="Times New Roman" panose="02020603050405020304" pitchFamily="18" charset="0"/>
              </a:rPr>
              <a:t> – Missouri UIC, Victor Canales – National UIC</a:t>
            </a:r>
          </a:p>
        </p:txBody>
      </p:sp>
      <p:pic>
        <p:nvPicPr>
          <p:cNvPr id="3" name="Picture 2">
            <a:extLst>
              <a:ext uri="{FF2B5EF4-FFF2-40B4-BE49-F238E27FC236}">
                <a16:creationId xmlns:a16="http://schemas.microsoft.com/office/drawing/2014/main" id="{A1A1C11D-1B16-451D-A895-A011EA658273}"/>
              </a:ext>
            </a:extLst>
          </p:cNvPr>
          <p:cNvPicPr>
            <a:picLocks noChangeAspect="1"/>
          </p:cNvPicPr>
          <p:nvPr/>
        </p:nvPicPr>
        <p:blipFill>
          <a:blip r:embed="rId3"/>
          <a:stretch>
            <a:fillRect/>
          </a:stretch>
        </p:blipFill>
        <p:spPr>
          <a:xfrm>
            <a:off x="1219200" y="1610212"/>
            <a:ext cx="9753600" cy="4076700"/>
          </a:xfrm>
          <a:prstGeom prst="rect">
            <a:avLst/>
          </a:prstGeom>
        </p:spPr>
      </p:pic>
    </p:spTree>
    <p:extLst>
      <p:ext uri="{BB962C8B-B14F-4D97-AF65-F5344CB8AC3E}">
        <p14:creationId xmlns:p14="http://schemas.microsoft.com/office/powerpoint/2010/main" val="127741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Umpires</a:t>
            </a:r>
          </a:p>
        </p:txBody>
      </p:sp>
      <p:grpSp>
        <p:nvGrpSpPr>
          <p:cNvPr id="3" name="Group 2">
            <a:extLst>
              <a:ext uri="{FF2B5EF4-FFF2-40B4-BE49-F238E27FC236}">
                <a16:creationId xmlns:a16="http://schemas.microsoft.com/office/drawing/2014/main" id="{08D51161-7E7D-461E-AA63-71EADF7DEA3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2006354"/>
            <a:ext cx="11816179" cy="4659745"/>
          </a:xfrm>
        </p:spPr>
        <p:txBody>
          <a:bodyPr>
            <a:normAutofit/>
          </a:bodyPr>
          <a:lstStyle/>
          <a:p>
            <a:pPr marL="342900"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3-Person clinic held at the USSSA Space Coast Complex, Viera (Melbourne), FL.</a:t>
            </a: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J. C. Bartley</a:t>
            </a: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Jon Bartley</a:t>
            </a: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Mark </a:t>
            </a:r>
            <a:r>
              <a:rPr lang="en-US" sz="2500" b="1" dirty="0" err="1">
                <a:latin typeface="Times New Roman" panose="02020603050405020304" pitchFamily="18" charset="0"/>
                <a:cs typeface="Times New Roman" panose="02020603050405020304" pitchFamily="18" charset="0"/>
              </a:rPr>
              <a:t>Gwartney</a:t>
            </a:r>
            <a:endParaRPr lang="en-US" sz="2500" b="1"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Brandon </a:t>
            </a:r>
            <a:r>
              <a:rPr lang="en-US" sz="2500" b="1" dirty="0" err="1">
                <a:latin typeface="Times New Roman" panose="02020603050405020304" pitchFamily="18" charset="0"/>
                <a:cs typeface="Times New Roman" panose="02020603050405020304" pitchFamily="18" charset="0"/>
              </a:rPr>
              <a:t>Skocz</a:t>
            </a:r>
            <a:endParaRPr lang="en-US" sz="2500" b="1"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Chris Slater</a:t>
            </a: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Shelly Westover</a:t>
            </a:r>
          </a:p>
          <a:p>
            <a:pPr marL="342900"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Assistance to other States:</a:t>
            </a: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Mark Pigg – Arizona</a:t>
            </a:r>
          </a:p>
          <a:p>
            <a:pPr marL="800100" lvl="1" indent="-342900" algn="l">
              <a:buFont typeface="Arial" panose="020B0604020202020204" pitchFamily="34" charset="0"/>
              <a:buChar char="•"/>
            </a:pPr>
            <a:r>
              <a:rPr lang="en-US" sz="2500" b="1" dirty="0">
                <a:latin typeface="Times New Roman" panose="02020603050405020304" pitchFamily="18" charset="0"/>
                <a:cs typeface="Times New Roman" panose="02020603050405020304" pitchFamily="18" charset="0"/>
              </a:rPr>
              <a:t>Mark </a:t>
            </a:r>
            <a:r>
              <a:rPr lang="en-US" sz="2500" b="1" dirty="0" err="1">
                <a:latin typeface="Times New Roman" panose="02020603050405020304" pitchFamily="18" charset="0"/>
                <a:cs typeface="Times New Roman" panose="02020603050405020304" pitchFamily="18" charset="0"/>
              </a:rPr>
              <a:t>Gwartney</a:t>
            </a:r>
            <a:r>
              <a:rPr lang="en-US" sz="2500" b="1" dirty="0">
                <a:latin typeface="Times New Roman" panose="02020603050405020304" pitchFamily="18" charset="0"/>
                <a:cs typeface="Times New Roman" panose="02020603050405020304" pitchFamily="18" charset="0"/>
              </a:rPr>
              <a:t> - Oklahoma</a:t>
            </a:r>
          </a:p>
          <a:p>
            <a:pPr marL="800100" lvl="1" indent="-342900" algn="l">
              <a:buFont typeface="Arial" panose="020B0604020202020204" pitchFamily="34" charset="0"/>
              <a:buChar char="•"/>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5474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World Tournament Selection</a:t>
            </a:r>
          </a:p>
        </p:txBody>
      </p:sp>
      <p:grpSp>
        <p:nvGrpSpPr>
          <p:cNvPr id="3" name="Group 2">
            <a:extLst>
              <a:ext uri="{FF2B5EF4-FFF2-40B4-BE49-F238E27FC236}">
                <a16:creationId xmlns:a16="http://schemas.microsoft.com/office/drawing/2014/main" id="{0D1D15B7-310B-48CA-88AE-190B2DBC8CCB}"/>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So, you want to go to a World Tournament?</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rgbClr val="FF0000"/>
                </a:solidFill>
                <a:effectLst/>
                <a:uLnTx/>
                <a:uFillTx/>
                <a:latin typeface="Calibri"/>
                <a:ea typeface="+mn-ea"/>
                <a:cs typeface="+mn-cs"/>
              </a:rPr>
              <a:t>Commitment to USSSA of Colorado and Wyoming</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Requirements (National By-Laws Article VI Sec 14)</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Recommended by State and Regional UIC</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Worked USSSA of Colorado fast pitch minimum 3 yrs.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Worked 85% of USSSA of Colorado/Wyoming Tournaments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MUST WORK “Big Tournaments” &amp; STATE TOURNAMENT(S)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Rule Knowledge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1" u="sng" strike="noStrike" kern="1200" cap="none" spc="0" normalizeH="0" baseline="0" noProof="0" dirty="0">
                <a:ln>
                  <a:noFill/>
                </a:ln>
                <a:solidFill>
                  <a:prstClr val="black"/>
                </a:solidFill>
                <a:effectLst/>
                <a:uLnTx/>
                <a:uFillTx/>
                <a:latin typeface="Calibri"/>
                <a:ea typeface="+mn-ea"/>
                <a:cs typeface="+mn-cs"/>
              </a:rPr>
              <a:t>Inform via email</a:t>
            </a:r>
            <a:r>
              <a:rPr kumimoji="0" lang="en-US" sz="2200" b="1" i="1" u="none" strike="noStrike" kern="1200" cap="none" spc="0" normalizeH="0" baseline="0" noProof="0" dirty="0">
                <a:ln>
                  <a:noFill/>
                </a:ln>
                <a:solidFill>
                  <a:prstClr val="black"/>
                </a:solidFill>
                <a:effectLst/>
                <a:uLnTx/>
                <a:uFillTx/>
                <a:latin typeface="Calibri"/>
                <a:ea typeface="+mn-ea"/>
                <a:cs typeface="+mn-cs"/>
              </a:rPr>
              <a:t> </a:t>
            </a:r>
            <a:r>
              <a:rPr kumimoji="0" lang="en-US" sz="2200" b="0" i="0" u="none" strike="noStrike" kern="1200" cap="none" spc="0" normalizeH="0" baseline="0" noProof="0" dirty="0">
                <a:ln>
                  <a:noFill/>
                </a:ln>
                <a:solidFill>
                  <a:prstClr val="black"/>
                </a:solidFill>
                <a:effectLst/>
                <a:uLnTx/>
                <a:uFillTx/>
                <a:latin typeface="Calibri"/>
                <a:ea typeface="+mn-ea"/>
                <a:cs typeface="+mn-cs"/>
              </a:rPr>
              <a:t>the State UIC (Larry) if interested.</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rgbClr val="FF0000"/>
                </a:solidFill>
                <a:effectLst/>
                <a:uLnTx/>
                <a:uFillTx/>
                <a:latin typeface="Calibri"/>
                <a:ea typeface="+mn-ea"/>
                <a:cs typeface="+mn-cs"/>
              </a:rPr>
              <a:t>Commitment to USSSA of Colorado and Wyoming</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Observation and critique by UICs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Appearance &amp; Mechanics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Demeanor – On &amp; Off Field</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Tournament Availability (Local, State &amp; World)</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700" b="0" i="1" u="none" strike="noStrike" kern="1200" cap="none" spc="0" normalizeH="0" baseline="0" noProof="0" dirty="0">
                <a:ln>
                  <a:noFill/>
                </a:ln>
                <a:solidFill>
                  <a:srgbClr val="FF0000"/>
                </a:solidFill>
                <a:effectLst/>
                <a:uLnTx/>
                <a:uFillTx/>
                <a:latin typeface="Calibri"/>
                <a:ea typeface="+mn-ea"/>
                <a:cs typeface="+mn-cs"/>
              </a:rPr>
              <a:t>Commitment to USSSA of Colorado and Wyoming</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Final Approval: State Director &amp; UIC</a:t>
            </a:r>
          </a:p>
          <a:p>
            <a:pPr marL="342900" indent="-342900" algn="l">
              <a:buFont typeface="Arial" panose="020B0604020202020204" pitchFamily="34" charset="0"/>
              <a:buChar cha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182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World Tournament Selection</a:t>
            </a:r>
          </a:p>
        </p:txBody>
      </p:sp>
      <p:grpSp>
        <p:nvGrpSpPr>
          <p:cNvPr id="3" name="Group 2">
            <a:extLst>
              <a:ext uri="{FF2B5EF4-FFF2-40B4-BE49-F238E27FC236}">
                <a16:creationId xmlns:a16="http://schemas.microsoft.com/office/drawing/2014/main" id="{5BF6C526-84B3-482D-90CC-9C1F2C47ACD6}"/>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World Tournament(s)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Waiting for requests from Tournament Directors.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Dates: June 21 – August 1 (Location dependent)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World Tournament Uniforms Standard: </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F497D"/>
                </a:solidFill>
                <a:effectLst/>
                <a:uLnTx/>
                <a:uFillTx/>
                <a:latin typeface="Calibri"/>
                <a:ea typeface="+mn-ea"/>
                <a:cs typeface="+mn-cs"/>
              </a:rPr>
              <a:t>Article VI Sec 14.D – World Series UIC will determine uniform requirements. Shirts: </a:t>
            </a:r>
            <a:r>
              <a:rPr kumimoji="0" lang="en-US" sz="2400" b="0" i="0" u="none" strike="noStrike" kern="1200" cap="none" spc="0" normalizeH="0" baseline="0" noProof="0" dirty="0">
                <a:ln>
                  <a:noFill/>
                </a:ln>
                <a:effectLst/>
                <a:uLnTx/>
                <a:uFillTx/>
                <a:latin typeface="Calibri"/>
                <a:ea typeface="+mn-ea"/>
                <a:cs typeface="+mn-cs"/>
              </a:rPr>
              <a:t>Red,</a:t>
            </a:r>
            <a:r>
              <a:rPr kumimoji="0" lang="en-US" sz="2400" b="0" i="0" u="none" strike="noStrike" kern="1200" cap="none" spc="0" normalizeH="0" baseline="0" noProof="0" dirty="0">
                <a:ln>
                  <a:noFill/>
                </a:ln>
                <a:solidFill>
                  <a:srgbClr val="1F497D"/>
                </a:solidFill>
                <a:effectLst/>
                <a:uLnTx/>
                <a:uFillTx/>
                <a:latin typeface="Calibri"/>
                <a:ea typeface="+mn-ea"/>
                <a:cs typeface="+mn-cs"/>
              </a:rPr>
              <a:t> </a:t>
            </a:r>
            <a:r>
              <a:rPr kumimoji="0" lang="en-US" sz="2400" b="0" i="0" u="none" strike="noStrike" kern="1200" cap="none" spc="0" normalizeH="0" baseline="0" noProof="0" dirty="0">
                <a:ln>
                  <a:noFill/>
                </a:ln>
                <a:effectLst/>
                <a:uLnTx/>
                <a:uFillTx/>
                <a:latin typeface="Calibri"/>
                <a:ea typeface="+mn-ea"/>
                <a:cs typeface="+mn-cs"/>
              </a:rPr>
              <a:t>White</a:t>
            </a:r>
            <a:r>
              <a:rPr kumimoji="0" lang="en-US" sz="2400" b="0" i="0" u="none" strike="noStrike" kern="1200" cap="none" spc="0" normalizeH="0" baseline="0" noProof="0" dirty="0">
                <a:ln>
                  <a:noFill/>
                </a:ln>
                <a:solidFill>
                  <a:srgbClr val="1F497D"/>
                </a:solidFill>
                <a:effectLst/>
                <a:uLnTx/>
                <a:uFillTx/>
                <a:latin typeface="Calibri"/>
                <a:ea typeface="+mn-ea"/>
                <a:cs typeface="+mn-cs"/>
              </a:rPr>
              <a:t> and/or </a:t>
            </a:r>
            <a:r>
              <a:rPr kumimoji="0" lang="en-US" sz="2400" b="0" i="0" u="none" strike="noStrike" kern="1200" cap="none" spc="0" normalizeH="0" baseline="0" noProof="0" dirty="0">
                <a:ln>
                  <a:noFill/>
                </a:ln>
                <a:solidFill>
                  <a:prstClr val="black"/>
                </a:solidFill>
                <a:effectLst/>
                <a:uLnTx/>
                <a:uFillTx/>
                <a:latin typeface="Calibri"/>
                <a:ea typeface="+mn-ea"/>
                <a:cs typeface="+mn-cs"/>
              </a:rPr>
              <a:t>Black</a:t>
            </a:r>
            <a:r>
              <a:rPr kumimoji="0" lang="en-US" sz="2400" b="0" i="0" u="none" strike="noStrike" kern="1200" cap="none" spc="0" normalizeH="0" baseline="0" noProof="0" dirty="0">
                <a:ln>
                  <a:noFill/>
                </a:ln>
                <a:solidFill>
                  <a:srgbClr val="1F497D"/>
                </a:solidFill>
                <a:effectLst/>
                <a:uLnTx/>
                <a:uFillTx/>
                <a:latin typeface="Calibri"/>
                <a:ea typeface="+mn-ea"/>
                <a:cs typeface="+mn-cs"/>
              </a:rPr>
              <a:t>; Hats: </a:t>
            </a:r>
            <a:r>
              <a:rPr kumimoji="0" lang="en-US" sz="2400" b="0" i="0" u="none" strike="noStrike" kern="1200" cap="none" spc="0" normalizeH="0" baseline="0" noProof="0" dirty="0">
                <a:ln>
                  <a:noFill/>
                </a:ln>
                <a:solidFill>
                  <a:prstClr val="black"/>
                </a:solidFill>
                <a:effectLst/>
                <a:uLnTx/>
                <a:uFillTx/>
                <a:latin typeface="Calibri"/>
                <a:ea typeface="+mn-ea"/>
                <a:cs typeface="+mn-cs"/>
              </a:rPr>
              <a:t>Black Hat w/ </a:t>
            </a:r>
            <a:r>
              <a:rPr kumimoji="0" lang="en-US" sz="2400" b="0" i="0" u="none" strike="noStrike" kern="1200" cap="none" spc="0" normalizeH="0" baseline="0" noProof="0" dirty="0">
                <a:ln>
                  <a:noFill/>
                </a:ln>
                <a:solidFill>
                  <a:srgbClr val="FF0000"/>
                </a:solidFill>
                <a:effectLst/>
                <a:uLnTx/>
                <a:uFillTx/>
                <a:latin typeface="Calibri"/>
                <a:ea typeface="+mn-ea"/>
                <a:cs typeface="+mn-cs"/>
              </a:rPr>
              <a:t>Red USSSA logo</a:t>
            </a:r>
            <a:r>
              <a:rPr kumimoji="0" lang="en-US" sz="2400" b="0" i="0" u="none" strike="noStrike" kern="1200" cap="none" spc="0" normalizeH="0" baseline="0" noProof="0" dirty="0">
                <a:ln>
                  <a:noFill/>
                </a:ln>
                <a:solidFill>
                  <a:srgbClr val="1F497D"/>
                </a:solidFill>
                <a:effectLst/>
                <a:uLnTx/>
                <a:uFillTx/>
                <a:latin typeface="Calibri"/>
                <a:ea typeface="+mn-ea"/>
                <a:cs typeface="+mn-cs"/>
              </a:rPr>
              <a:t>; heather grey pants, </a:t>
            </a:r>
            <a:r>
              <a:rPr kumimoji="0" lang="en-US" sz="2400" b="0" i="0" u="none" strike="noStrike" kern="1200" cap="none" spc="0" normalizeH="0" baseline="0" noProof="0" dirty="0">
                <a:ln>
                  <a:noFill/>
                </a:ln>
                <a:solidFill>
                  <a:prstClr val="black"/>
                </a:solidFill>
                <a:effectLst/>
                <a:uLnTx/>
                <a:uFillTx/>
                <a:latin typeface="Calibri"/>
                <a:ea typeface="+mn-ea"/>
                <a:cs typeface="+mn-cs"/>
              </a:rPr>
              <a:t>Black Ball Bag.</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1" i="0" u="none" strike="noStrike" kern="1200" cap="none" spc="0" normalizeH="0" baseline="0" noProof="0" dirty="0">
                <a:ln>
                  <a:noFill/>
                </a:ln>
                <a:solidFill>
                  <a:srgbClr val="FF0000"/>
                </a:solidFill>
                <a:effectLst/>
                <a:uLnTx/>
                <a:uFillTx/>
                <a:latin typeface="Calibri"/>
                <a:ea typeface="+mn-ea"/>
                <a:cs typeface="+mn-cs"/>
              </a:rPr>
              <a:t>In Colorado &amp; Wyoming the Uniform is </a:t>
            </a:r>
            <a:r>
              <a:rPr kumimoji="0" lang="en-US" sz="2700" b="1" i="1" u="sng" strike="noStrike" kern="1200" cap="none" spc="0" normalizeH="0" baseline="0" noProof="0" dirty="0">
                <a:ln>
                  <a:noFill/>
                </a:ln>
                <a:solidFill>
                  <a:srgbClr val="FF0000"/>
                </a:solidFill>
                <a:effectLst/>
                <a:uLnTx/>
                <a:uFillTx/>
                <a:latin typeface="Calibri"/>
                <a:ea typeface="+mn-ea"/>
                <a:cs typeface="+mn-cs"/>
              </a:rPr>
              <a:t>RED</a:t>
            </a:r>
            <a:r>
              <a:rPr kumimoji="0" lang="en-US" sz="2700" b="1" i="0" u="none" strike="noStrike" kern="1200" cap="none" spc="0" normalizeH="0" baseline="0" noProof="0" dirty="0">
                <a:ln>
                  <a:noFill/>
                </a:ln>
                <a:solidFill>
                  <a:srgbClr val="FF0000"/>
                </a:solidFill>
                <a:effectLst/>
                <a:uLnTx/>
                <a:uFillTx/>
                <a:latin typeface="Calibri"/>
                <a:ea typeface="+mn-ea"/>
                <a:cs typeface="+mn-cs"/>
              </a:rPr>
              <a:t> shirt, </a:t>
            </a:r>
            <a:r>
              <a:rPr kumimoji="0" lang="en-US" sz="2700" b="1" i="0" u="none" strike="noStrike" kern="1200" cap="none" spc="0" normalizeH="0" baseline="0" noProof="0" dirty="0">
                <a:ln>
                  <a:noFill/>
                </a:ln>
                <a:solidFill>
                  <a:prstClr val="black"/>
                </a:solidFill>
                <a:effectLst/>
                <a:uLnTx/>
                <a:uFillTx/>
                <a:latin typeface="Calibri"/>
                <a:ea typeface="+mn-ea"/>
                <a:cs typeface="+mn-cs"/>
              </a:rPr>
              <a:t>Black hat w/red lettering &amp; white trim</a:t>
            </a:r>
            <a:r>
              <a:rPr kumimoji="0" lang="en-US" sz="2700" b="1" i="0" u="none" strike="noStrike" kern="1200" cap="none" spc="0" normalizeH="0" baseline="0" noProof="0" dirty="0">
                <a:ln>
                  <a:noFill/>
                </a:ln>
                <a:solidFill>
                  <a:srgbClr val="FF0000"/>
                </a:solidFill>
                <a:effectLst/>
                <a:uLnTx/>
                <a:uFillTx/>
                <a:latin typeface="Calibri"/>
                <a:ea typeface="+mn-ea"/>
                <a:cs typeface="+mn-cs"/>
              </a:rPr>
              <a:t>, </a:t>
            </a:r>
            <a:r>
              <a:rPr kumimoji="0" lang="en-US" sz="2700" b="1" i="1" u="sng" strike="noStrike" kern="1200" cap="none" spc="0" normalizeH="0" baseline="0" noProof="0" dirty="0">
                <a:ln>
                  <a:noFill/>
                </a:ln>
                <a:solidFill>
                  <a:srgbClr val="FF0000"/>
                </a:solidFill>
                <a:effectLst/>
                <a:uLnTx/>
                <a:uFillTx/>
                <a:latin typeface="Calibri"/>
                <a:ea typeface="+mn-ea"/>
                <a:cs typeface="+mn-cs"/>
              </a:rPr>
              <a:t>HEATHER GREY</a:t>
            </a:r>
            <a:r>
              <a:rPr kumimoji="0" lang="en-US" sz="2700" b="1" i="0" u="none" strike="noStrike" kern="1200" cap="none" spc="0" normalizeH="0" baseline="0" noProof="0" dirty="0">
                <a:ln>
                  <a:noFill/>
                </a:ln>
                <a:solidFill>
                  <a:srgbClr val="FF0000"/>
                </a:solidFill>
                <a:effectLst/>
                <a:uLnTx/>
                <a:uFillTx/>
                <a:latin typeface="Calibri"/>
                <a:ea typeface="+mn-ea"/>
                <a:cs typeface="+mn-cs"/>
              </a:rPr>
              <a:t> pants, </a:t>
            </a:r>
            <a:r>
              <a:rPr kumimoji="0" lang="en-US" sz="2700" b="1" i="0" u="none" strike="noStrike" kern="1200" cap="none" spc="0" normalizeH="0" baseline="0" noProof="0" dirty="0">
                <a:ln>
                  <a:noFill/>
                </a:ln>
                <a:solidFill>
                  <a:prstClr val="black"/>
                </a:solidFill>
                <a:effectLst/>
                <a:uLnTx/>
                <a:uFillTx/>
                <a:latin typeface="Calibri"/>
                <a:ea typeface="+mn-ea"/>
                <a:cs typeface="+mn-cs"/>
              </a:rPr>
              <a:t>black ball bag.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1" u="none" strike="noStrike" kern="1200" cap="none" spc="0" normalizeH="0" baseline="0" noProof="0" dirty="0">
                <a:ln>
                  <a:noFill/>
                </a:ln>
                <a:solidFill>
                  <a:srgbClr val="9BBB59">
                    <a:lumMod val="50000"/>
                  </a:srgbClr>
                </a:solidFill>
                <a:effectLst/>
                <a:uLnTx/>
                <a:uFillTx/>
                <a:latin typeface="Calibri"/>
                <a:ea typeface="+mn-ea"/>
                <a:cs typeface="+mn-cs"/>
              </a:rPr>
              <a:t>Note: You will be required to have the BOOMBAH uniform for tournaments outside of CO &amp; WY</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9759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Scholarship/All Star Game</a:t>
            </a:r>
          </a:p>
        </p:txBody>
      </p:sp>
      <p:grpSp>
        <p:nvGrpSpPr>
          <p:cNvPr id="3" name="Group 2">
            <a:extLst>
              <a:ext uri="{FF2B5EF4-FFF2-40B4-BE49-F238E27FC236}">
                <a16:creationId xmlns:a16="http://schemas.microsoft.com/office/drawing/2014/main" id="{4ACBE01C-63F7-4182-B536-73E9F52230CE}"/>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USSSA of Colorado Fast Pitch Umpires </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3200" dirty="0">
                <a:solidFill>
                  <a:prstClr val="black"/>
                </a:solidFill>
                <a:latin typeface="Calibri"/>
              </a:rPr>
              <a:t>No Scholarship awarded/No All Star Game</a:t>
            </a: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2021 goal: $2000.00</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UIC Staff &amp; Assignor Pledge $300.00 </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Donations from Umpires</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Cash, Check, withhold from pay</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Bruce, Larry, Chris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Hunnel</a:t>
            </a:r>
            <a:r>
              <a:rPr kumimoji="0" lang="en-US" sz="2400" b="0" i="0" u="none" strike="noStrike" kern="1200" cap="none" spc="0" normalizeH="0" baseline="0" noProof="0" dirty="0">
                <a:ln>
                  <a:noFill/>
                </a:ln>
                <a:solidFill>
                  <a:prstClr val="black"/>
                </a:solidFill>
                <a:effectLst/>
                <a:uLnTx/>
                <a:uFillTx/>
                <a:latin typeface="Calibri"/>
                <a:ea typeface="+mn-ea"/>
                <a:cs typeface="+mn-cs"/>
              </a:rPr>
              <a:t> or ask Shelly Westover to withhold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0832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5, 10, 15 Year Recognition</a:t>
            </a:r>
          </a:p>
        </p:txBody>
      </p:sp>
      <p:grpSp>
        <p:nvGrpSpPr>
          <p:cNvPr id="3" name="Group 2">
            <a:extLst>
              <a:ext uri="{FF2B5EF4-FFF2-40B4-BE49-F238E27FC236}">
                <a16:creationId xmlns:a16="http://schemas.microsoft.com/office/drawing/2014/main" id="{654783EB-83B1-4692-94AB-7814684C763B}"/>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solidFill>
                  <a:srgbClr val="FF0000"/>
                </a:solidFill>
                <a:latin typeface="Times New Roman" panose="02020603050405020304" pitchFamily="18" charset="0"/>
                <a:cs typeface="Times New Roman" panose="02020603050405020304" pitchFamily="18" charset="0"/>
              </a:rPr>
              <a:t>Five Years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latin typeface="Times New Roman" panose="02020603050405020304" pitchFamily="18" charset="0"/>
                <a:cs typeface="Times New Roman" panose="02020603050405020304" pitchFamily="18" charset="0"/>
              </a:rPr>
              <a:t>Ann Bolin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latin typeface="Times New Roman" panose="02020603050405020304" pitchFamily="18" charset="0"/>
                <a:cs typeface="Times New Roman" panose="02020603050405020304" pitchFamily="18" charset="0"/>
              </a:rPr>
              <a:t>Bill Feller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solidFill>
                  <a:srgbClr val="FF0000"/>
                </a:solidFill>
                <a:latin typeface="Times New Roman" panose="02020603050405020304" pitchFamily="18" charset="0"/>
                <a:cs typeface="Times New Roman" panose="02020603050405020304" pitchFamily="18" charset="0"/>
              </a:rPr>
              <a:t>Ten Years</a:t>
            </a:r>
            <a:endParaRPr lang="en-US" sz="2800" b="1" dirty="0">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latin typeface="Times New Roman" panose="02020603050405020304" pitchFamily="18" charset="0"/>
                <a:cs typeface="Times New Roman" panose="02020603050405020304" pitchFamily="18" charset="0"/>
              </a:rPr>
              <a:t>Joe Lucero</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latin typeface="Times New Roman" panose="02020603050405020304" pitchFamily="18" charset="0"/>
                <a:cs typeface="Times New Roman" panose="02020603050405020304" pitchFamily="18" charset="0"/>
              </a:rPr>
              <a:t>Chuck Smith</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latin typeface="Times New Roman" panose="02020603050405020304" pitchFamily="18" charset="0"/>
                <a:cs typeface="Times New Roman" panose="02020603050405020304" pitchFamily="18" charset="0"/>
              </a:rPr>
              <a:t>Dan </a:t>
            </a:r>
            <a:r>
              <a:rPr lang="en-US" sz="2800" b="1" dirty="0" err="1">
                <a:latin typeface="Times New Roman" panose="02020603050405020304" pitchFamily="18" charset="0"/>
                <a:cs typeface="Times New Roman" panose="02020603050405020304" pitchFamily="18" charset="0"/>
              </a:rPr>
              <a:t>Tocci</a:t>
            </a:r>
            <a:endParaRPr lang="en-US" sz="2800" b="1" dirty="0">
              <a:solidFill>
                <a:srgbClr val="FF0000"/>
              </a:solidFill>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solidFill>
                  <a:srgbClr val="FF0000"/>
                </a:solidFill>
                <a:latin typeface="Times New Roman" panose="02020603050405020304" pitchFamily="18" charset="0"/>
                <a:cs typeface="Times New Roman" panose="02020603050405020304" pitchFamily="18" charset="0"/>
              </a:rPr>
              <a:t>Fifteen Years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b="1" dirty="0">
                <a:latin typeface="Times New Roman" panose="02020603050405020304" pitchFamily="18" charset="0"/>
                <a:cs typeface="Times New Roman" panose="02020603050405020304" pitchFamily="18" charset="0"/>
              </a:rPr>
              <a:t>John Smithson    AND</a:t>
            </a:r>
          </a:p>
          <a:p>
            <a:pPr marR="0" lvl="0" algn="l" defTabSz="914400" rtl="0" eaLnBrk="1" fontAlgn="auto" latinLnBrk="0" hangingPunct="1">
              <a:lnSpc>
                <a:spcPct val="100000"/>
              </a:lnSpc>
              <a:spcBef>
                <a:spcPct val="20000"/>
              </a:spcBef>
              <a:spcAft>
                <a:spcPts val="0"/>
              </a:spcAft>
              <a:buClrTx/>
              <a:buSzTx/>
              <a:tabLst/>
              <a:defRPr/>
            </a:pPr>
            <a:endParaRPr lang="en-US" sz="3200" b="1" dirty="0">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3918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15 Year Recognition</a:t>
            </a:r>
          </a:p>
        </p:txBody>
      </p:sp>
      <p:grpSp>
        <p:nvGrpSpPr>
          <p:cNvPr id="3" name="Group 2">
            <a:extLst>
              <a:ext uri="{FF2B5EF4-FFF2-40B4-BE49-F238E27FC236}">
                <a16:creationId xmlns:a16="http://schemas.microsoft.com/office/drawing/2014/main" id="{3E03B02B-AA9C-49DD-8243-D2EE05580EC6}"/>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4000" b="1" i="1" dirty="0">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100000"/>
              </a:lnSpc>
              <a:spcBef>
                <a:spcPct val="20000"/>
              </a:spcBef>
              <a:spcAft>
                <a:spcPts val="0"/>
              </a:spcAft>
              <a:buClrTx/>
              <a:buSzTx/>
              <a:tabLst/>
              <a:defRPr/>
            </a:pPr>
            <a:endParaRPr lang="en-US" sz="4000" b="1" i="1" dirty="0">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0000"/>
              </a:lnSpc>
              <a:spcBef>
                <a:spcPct val="20000"/>
              </a:spcBef>
              <a:spcAft>
                <a:spcPts val="0"/>
              </a:spcAft>
              <a:buClrTx/>
              <a:buSzTx/>
              <a:tabLst/>
              <a:defRPr/>
            </a:pPr>
            <a:r>
              <a:rPr lang="en-US" sz="7200" b="1" i="1" dirty="0">
                <a:latin typeface="Times New Roman" panose="02020603050405020304" pitchFamily="18" charset="0"/>
                <a:cs typeface="Times New Roman" panose="02020603050405020304" pitchFamily="18" charset="0"/>
              </a:rPr>
              <a:t>Bruce Krause</a:t>
            </a:r>
          </a:p>
        </p:txBody>
      </p:sp>
    </p:spTree>
    <p:extLst>
      <p:ext uri="{BB962C8B-B14F-4D97-AF65-F5344CB8AC3E}">
        <p14:creationId xmlns:p14="http://schemas.microsoft.com/office/powerpoint/2010/main" val="2708735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20 Year Recognition</a:t>
            </a:r>
          </a:p>
        </p:txBody>
      </p:sp>
      <p:grpSp>
        <p:nvGrpSpPr>
          <p:cNvPr id="3" name="Group 2">
            <a:extLst>
              <a:ext uri="{FF2B5EF4-FFF2-40B4-BE49-F238E27FC236}">
                <a16:creationId xmlns:a16="http://schemas.microsoft.com/office/drawing/2014/main" id="{D55FB6D9-A31F-4CF0-9A83-D4221422792C}"/>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Huge Milestone!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 Umpires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Receiving:</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20</a:t>
            </a:r>
            <a:r>
              <a:rPr kumimoji="0" lang="en-US" sz="3200" b="1" i="1"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a:t>
            </a:r>
            <a:r>
              <a:rPr kumimoji="0" lang="en-US" sz="32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Year Jacket, 20</a:t>
            </a:r>
            <a:r>
              <a:rPr kumimoji="0" lang="en-US" sz="3200" b="1" i="1"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a:t>
            </a:r>
            <a:r>
              <a:rPr kumimoji="0" lang="en-US" sz="32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Year Pin, Special Certificate, Commemorative Pint Glass &amp; their registration paid for this year</a:t>
            </a:r>
            <a:endParaRPr kumimoji="0" lang="en-US" sz="28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1644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20 Year Recognition</a:t>
            </a:r>
          </a:p>
        </p:txBody>
      </p:sp>
      <p:grpSp>
        <p:nvGrpSpPr>
          <p:cNvPr id="3" name="Group 2">
            <a:extLst>
              <a:ext uri="{FF2B5EF4-FFF2-40B4-BE49-F238E27FC236}">
                <a16:creationId xmlns:a16="http://schemas.microsoft.com/office/drawing/2014/main" id="{D552D030-9F27-4757-B651-05B1B2F8DAE8}"/>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b="1" dirty="0">
                <a:latin typeface="Times New Roman" panose="02020603050405020304" pitchFamily="18" charset="0"/>
                <a:cs typeface="Times New Roman" panose="02020603050405020304" pitchFamily="18" charset="0"/>
              </a:rPr>
              <a:t>Jerry Cox</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b="1" dirty="0">
                <a:latin typeface="Times New Roman" panose="02020603050405020304" pitchFamily="18" charset="0"/>
                <a:cs typeface="Times New Roman" panose="02020603050405020304" pitchFamily="18" charset="0"/>
              </a:rPr>
              <a:t>Kathy Cox</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b="1" dirty="0">
                <a:latin typeface="Times New Roman" panose="02020603050405020304" pitchFamily="18" charset="0"/>
                <a:cs typeface="Times New Roman" panose="02020603050405020304" pitchFamily="18" charset="0"/>
              </a:rPr>
              <a:t>Art </a:t>
            </a:r>
            <a:r>
              <a:rPr lang="en-US" sz="3200" b="1" dirty="0" err="1">
                <a:latin typeface="Times New Roman" panose="02020603050405020304" pitchFamily="18" charset="0"/>
                <a:cs typeface="Times New Roman" panose="02020603050405020304" pitchFamily="18" charset="0"/>
              </a:rPr>
              <a:t>Sonka</a:t>
            </a:r>
            <a:endParaRPr lang="en-US" sz="3200" b="1" dirty="0">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b="1" dirty="0">
                <a:latin typeface="Times New Roman" panose="02020603050405020304" pitchFamily="18" charset="0"/>
                <a:cs typeface="Times New Roman" panose="02020603050405020304" pitchFamily="18" charset="0"/>
              </a:rPr>
              <a:t>Shelly Westover</a:t>
            </a:r>
          </a:p>
        </p:txBody>
      </p:sp>
    </p:spTree>
    <p:extLst>
      <p:ext uri="{BB962C8B-B14F-4D97-AF65-F5344CB8AC3E}">
        <p14:creationId xmlns:p14="http://schemas.microsoft.com/office/powerpoint/2010/main" val="9812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Umpire of the Year and Committee Members</a:t>
            </a:r>
          </a:p>
        </p:txBody>
      </p:sp>
      <p:grpSp>
        <p:nvGrpSpPr>
          <p:cNvPr id="3" name="Group 2">
            <a:extLst>
              <a:ext uri="{FF2B5EF4-FFF2-40B4-BE49-F238E27FC236}">
                <a16:creationId xmlns:a16="http://schemas.microsoft.com/office/drawing/2014/main" id="{D643D581-C0BD-401E-A90F-112D5FA11D1D}"/>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numCol="2">
            <a:normAutofit fontScale="47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2002 – Larry Neth</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2014 National Umpire of Year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2003 – Paul Roberts (</a:t>
            </a:r>
            <a:r>
              <a:rPr kumimoji="0" lang="en-US" sz="5100" b="0" i="1"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COHoF</a:t>
            </a: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2004 – Charles </a:t>
            </a:r>
            <a:r>
              <a:rPr kumimoji="0" lang="en-US" sz="5100" b="0" i="1"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Algiene</a:t>
            </a:r>
            <a:endPar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2005 – Mark </a:t>
            </a:r>
            <a:r>
              <a:rPr kumimoji="0" lang="en-US" sz="5100" b="0" i="1"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Bragazzi</a:t>
            </a:r>
            <a:endPar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2006 – David Hutchinson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2007 – Greg Hastings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2008 – Dallas Cress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2009 – Bill Grey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2010 – Reuben </a:t>
            </a:r>
            <a:r>
              <a:rPr kumimoji="0" lang="en-US" sz="51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Maes</a:t>
            </a:r>
            <a:endParaRPr lang="en-US" sz="5100" dirty="0">
              <a:solidFill>
                <a:prstClr val="black"/>
              </a:solidFill>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100000"/>
              </a:lnSpc>
              <a:spcBef>
                <a:spcPct val="20000"/>
              </a:spcBef>
              <a:spcAft>
                <a:spcPts val="0"/>
              </a:spcAft>
              <a:buClrTx/>
              <a:buSzTx/>
              <a:tabLst/>
              <a:defRPr/>
            </a:pPr>
            <a:endParaRPr lang="en-US" sz="5100" dirty="0">
              <a:solidFill>
                <a:prstClr val="black"/>
              </a:solidFill>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100000"/>
              </a:lnSpc>
              <a:spcBef>
                <a:spcPct val="20000"/>
              </a:spcBef>
              <a:spcAft>
                <a:spcPts val="0"/>
              </a:spcAft>
              <a:buClrTx/>
              <a:buSzTx/>
              <a:tabLst/>
              <a:defRPr/>
            </a:pPr>
            <a:endPar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2011 – Rocky McVicker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2012 – Jack Acord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2013 – John Smithson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2014 – Shelly Westover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2015 – Chris </a:t>
            </a:r>
            <a:r>
              <a:rPr kumimoji="0" lang="en-US" sz="5100" b="0" i="1"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Tourscher</a:t>
            </a:r>
            <a:endPar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2016 – Steve Collins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2017 – Jason Cross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2018 – </a:t>
            </a:r>
            <a:r>
              <a:rPr kumimoji="0" lang="en-US" sz="5100" b="0" i="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Mike Tomlinson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2019 – Ken </a:t>
            </a:r>
            <a:r>
              <a:rPr kumimoji="0" lang="en-US" sz="51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Salvucci</a:t>
            </a:r>
            <a:endPar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5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2020 -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6139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Umpire of the Year</a:t>
            </a:r>
          </a:p>
        </p:txBody>
      </p:sp>
      <p:grpSp>
        <p:nvGrpSpPr>
          <p:cNvPr id="3" name="Group 2">
            <a:extLst>
              <a:ext uri="{FF2B5EF4-FFF2-40B4-BE49-F238E27FC236}">
                <a16:creationId xmlns:a16="http://schemas.microsoft.com/office/drawing/2014/main" id="{10519E7D-1591-4138-9538-AC19EE28CCE0}"/>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Requirements: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Active for 5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yrs</a:t>
            </a:r>
            <a:r>
              <a:rPr kumimoji="0" lang="en-US" sz="3200" b="0" i="0" u="none" strike="noStrike" kern="1200" cap="none" spc="0" normalizeH="0" baseline="0" noProof="0" dirty="0">
                <a:ln>
                  <a:noFill/>
                </a:ln>
                <a:solidFill>
                  <a:prstClr val="black"/>
                </a:solidFill>
                <a:effectLst/>
                <a:uLnTx/>
                <a:uFillTx/>
                <a:latin typeface="Calibri"/>
                <a:ea typeface="+mn-ea"/>
                <a:cs typeface="+mn-cs"/>
              </a:rPr>
              <a:t> USSSA of Colorado/Wyoming (Begin 2021 – 3 years)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Tournament participation – 85%</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Includes the “big tournaments” &amp; States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Rule Knowledge – USSSA &amp; Tournament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Mechanics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Professionalism/Respect – Coaches, Umpires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Appearance – Proper uniform, cleanliness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7512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Umpire of the Year</a:t>
            </a:r>
          </a:p>
        </p:txBody>
      </p:sp>
      <p:grpSp>
        <p:nvGrpSpPr>
          <p:cNvPr id="3" name="Group 2">
            <a:extLst>
              <a:ext uri="{FF2B5EF4-FFF2-40B4-BE49-F238E27FC236}">
                <a16:creationId xmlns:a16="http://schemas.microsoft.com/office/drawing/2014/main" id="{B8B660BB-7A0D-4CBC-B0B2-F597E55DF7BC}"/>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R="0" lvl="0" algn="l" defTabSz="914400" rtl="0" eaLnBrk="1" fontAlgn="auto" latinLnBrk="0" hangingPunct="1">
              <a:lnSpc>
                <a:spcPct val="100000"/>
              </a:lnSpc>
              <a:spcBef>
                <a:spcPct val="20000"/>
              </a:spcBef>
              <a:spcAft>
                <a:spcPts val="0"/>
              </a:spcAft>
              <a:buClrTx/>
              <a:buSzTx/>
              <a:tabLst/>
              <a:defRPr/>
            </a:pPr>
            <a:endParaRPr lang="en-US" sz="3200" b="1" dirty="0">
              <a:latin typeface="Times New Roman" panose="02020603050405020304" pitchFamily="18" charset="0"/>
              <a:cs typeface="Times New Roman" panose="02020603050405020304" pitchFamily="18" charset="0"/>
            </a:endParaRPr>
          </a:p>
        </p:txBody>
      </p:sp>
      <p:pic>
        <p:nvPicPr>
          <p:cNvPr id="8" name="Content Placeholder 3" descr="walter.jpg">
            <a:extLst>
              <a:ext uri="{FF2B5EF4-FFF2-40B4-BE49-F238E27FC236}">
                <a16:creationId xmlns:a16="http://schemas.microsoft.com/office/drawing/2014/main" id="{340C09CB-E8C9-4112-86B8-3D8AFDB2F7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5339" y="1762126"/>
            <a:ext cx="3190782" cy="470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4">
            <a:extLst>
              <a:ext uri="{FF2B5EF4-FFF2-40B4-BE49-F238E27FC236}">
                <a16:creationId xmlns:a16="http://schemas.microsoft.com/office/drawing/2014/main" id="{2F742F21-6C4C-4639-A995-53FC7581DF2D}"/>
              </a:ext>
            </a:extLst>
          </p:cNvPr>
          <p:cNvSpPr txBox="1">
            <a:spLocks noChangeArrowheads="1"/>
          </p:cNvSpPr>
          <p:nvPr/>
        </p:nvSpPr>
        <p:spPr bwMode="auto">
          <a:xfrm>
            <a:off x="9072979" y="5279337"/>
            <a:ext cx="27068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Photo provided by:</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Bill Grey</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2009 Umpire of Year</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2020 – 20 Years USSSA</a:t>
            </a:r>
          </a:p>
        </p:txBody>
      </p:sp>
    </p:spTree>
    <p:extLst>
      <p:ext uri="{BB962C8B-B14F-4D97-AF65-F5344CB8AC3E}">
        <p14:creationId xmlns:p14="http://schemas.microsoft.com/office/powerpoint/2010/main" val="960443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of Colorado and Wyoming – Umpire of the Year</a:t>
            </a:r>
          </a:p>
        </p:txBody>
      </p:sp>
      <p:grpSp>
        <p:nvGrpSpPr>
          <p:cNvPr id="3" name="Group 2">
            <a:extLst>
              <a:ext uri="{FF2B5EF4-FFF2-40B4-BE49-F238E27FC236}">
                <a16:creationId xmlns:a16="http://schemas.microsoft.com/office/drawing/2014/main" id="{C660A5B0-3FDD-44C4-97A4-998DF4BEEB7F}"/>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2020 USSSA of Colorado </a:t>
            </a:r>
          </a:p>
          <a:p>
            <a:pPr marL="342900" marR="0" lvl="0" indent="-34290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Fast Pitch Umpire of the Year</a:t>
            </a:r>
          </a:p>
          <a:p>
            <a:pPr marL="342900" marR="0" lvl="0" indent="-34290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4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6000" b="1" i="1" u="none" strike="noStrike" kern="1200" cap="none" spc="0" normalizeH="0" baseline="0" noProof="0" dirty="0">
                <a:ln>
                  <a:noFill/>
                </a:ln>
                <a:solidFill>
                  <a:prstClr val="black"/>
                </a:solidFill>
                <a:effectLst/>
                <a:uLnTx/>
                <a:uFillTx/>
                <a:latin typeface="Lucida Handwriting" panose="03010101010101010101" pitchFamily="66" charset="0"/>
                <a:ea typeface="+mn-ea"/>
                <a:cs typeface="+mn-cs"/>
              </a:rPr>
              <a:t>Joseph “Doc” Ryan</a:t>
            </a:r>
          </a:p>
          <a:p>
            <a:pPr marR="0" lvl="0" algn="l" defTabSz="914400" rtl="0" eaLnBrk="1" fontAlgn="auto" latinLnBrk="0" hangingPunct="1">
              <a:lnSpc>
                <a:spcPct val="100000"/>
              </a:lnSpc>
              <a:spcBef>
                <a:spcPct val="20000"/>
              </a:spcBef>
              <a:spcAft>
                <a:spcPts val="0"/>
              </a:spcAft>
              <a:buClrTx/>
              <a:buSzTx/>
              <a:tabLst/>
              <a:defRPr/>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13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USSSA Registration, Background Checks &amp; Insurance</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Effective January 1, 2020 All Directors, Officials &amp; Coaches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Registration and Background Checks </a:t>
            </a:r>
            <a:r>
              <a:rPr kumimoji="0" lang="en-US" sz="28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Every Year</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Everyone working USSSA must be registered and completed successful background check</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Registration includes insurance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Background checks due to Senate Bill S.534 “Protecting Young Victims from Sexual Abuse and Safe Sport Authorization Act of 2017 (Resulted from Michigan State/U.S. Olympics)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3"/>
              </a:rPr>
              <a:t>http://www.usssa.com/safesport</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USSSA has partnered with SafeSport</a:t>
            </a:r>
          </a:p>
        </p:txBody>
      </p:sp>
    </p:spTree>
    <p:extLst>
      <p:ext uri="{BB962C8B-B14F-4D97-AF65-F5344CB8AC3E}">
        <p14:creationId xmlns:p14="http://schemas.microsoft.com/office/powerpoint/2010/main" val="3538980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Colorado USSSA Umpire Association, LLC</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L="0" indent="0" algn="ctr" eaLnBrk="1" hangingPunct="1">
              <a:buNone/>
            </a:pPr>
            <a:r>
              <a:rPr lang="en-US" sz="2800" b="1" i="1" dirty="0">
                <a:latin typeface="Times New Roman" panose="02020603050405020304" pitchFamily="18" charset="0"/>
                <a:cs typeface="Times New Roman" panose="02020603050405020304" pitchFamily="18" charset="0"/>
              </a:rPr>
              <a:t>Established 2018</a:t>
            </a:r>
            <a:endParaRPr lang="en-US" sz="3600" b="1" i="1" dirty="0">
              <a:latin typeface="Times New Roman" panose="02020603050405020304" pitchFamily="18" charset="0"/>
              <a:cs typeface="Times New Roman" panose="02020603050405020304" pitchFamily="18" charset="0"/>
            </a:endParaRPr>
          </a:p>
          <a:p>
            <a:pPr eaLnBrk="1" hangingPunct="1"/>
            <a:r>
              <a:rPr lang="en-US" sz="2800" b="1" i="1" dirty="0">
                <a:latin typeface="Times New Roman" panose="02020603050405020304" pitchFamily="18" charset="0"/>
                <a:cs typeface="Times New Roman" panose="02020603050405020304" pitchFamily="18" charset="0"/>
              </a:rPr>
              <a:t>We are a 501c3 </a:t>
            </a:r>
          </a:p>
          <a:p>
            <a:pPr eaLnBrk="1" hangingPunct="1"/>
            <a:r>
              <a:rPr lang="en-US" sz="2800" b="1" i="1" dirty="0">
                <a:latin typeface="Times New Roman" panose="02020603050405020304" pitchFamily="18" charset="0"/>
                <a:cs typeface="Times New Roman" panose="02020603050405020304" pitchFamily="18" charset="0"/>
              </a:rPr>
              <a:t>Registered to the Federal IRS and Colorado</a:t>
            </a:r>
          </a:p>
          <a:p>
            <a:pPr eaLnBrk="1" hangingPunct="1"/>
            <a:r>
              <a:rPr lang="en-US" sz="2800" b="1" i="1" dirty="0">
                <a:latin typeface="Times New Roman" panose="02020603050405020304" pitchFamily="18" charset="0"/>
                <a:cs typeface="Times New Roman" panose="02020603050405020304" pitchFamily="18" charset="0"/>
              </a:rPr>
              <a:t>Everyone is a member in good standing when registered</a:t>
            </a:r>
          </a:p>
          <a:p>
            <a:pPr eaLnBrk="1" hangingPunct="1"/>
            <a:r>
              <a:rPr lang="en-US" sz="2800" b="1" i="1" dirty="0">
                <a:latin typeface="Times New Roman" panose="02020603050405020304" pitchFamily="18" charset="0"/>
                <a:cs typeface="Times New Roman" panose="02020603050405020304" pitchFamily="18" charset="0"/>
              </a:rPr>
              <a:t>Chairperson – Larry </a:t>
            </a:r>
          </a:p>
          <a:p>
            <a:pPr eaLnBrk="1" hangingPunct="1"/>
            <a:r>
              <a:rPr lang="en-US" sz="2800" b="1" i="1" dirty="0">
                <a:latin typeface="Times New Roman" panose="02020603050405020304" pitchFamily="18" charset="0"/>
                <a:cs typeface="Times New Roman" panose="02020603050405020304" pitchFamily="18" charset="0"/>
              </a:rPr>
              <a:t>Treasure – Shelly</a:t>
            </a:r>
          </a:p>
          <a:p>
            <a:pPr eaLnBrk="1" hangingPunct="1"/>
            <a:r>
              <a:rPr lang="en-US" sz="2800" b="1" i="1" dirty="0">
                <a:latin typeface="Times New Roman" panose="02020603050405020304" pitchFamily="18" charset="0"/>
                <a:cs typeface="Times New Roman" panose="02020603050405020304" pitchFamily="18" charset="0"/>
              </a:rPr>
              <a:t>Pay/1099’s will come through the LLC via </a:t>
            </a:r>
            <a:r>
              <a:rPr lang="en-US" sz="2800" b="1" i="1" dirty="0" err="1">
                <a:latin typeface="Times New Roman" panose="02020603050405020304" pitchFamily="18" charset="0"/>
                <a:cs typeface="Times New Roman" panose="02020603050405020304" pitchFamily="18" charset="0"/>
              </a:rPr>
              <a:t>ZebraWeb</a:t>
            </a:r>
            <a:r>
              <a:rPr lang="en-US" sz="2800" b="1" i="1" dirty="0">
                <a:latin typeface="Times New Roman" panose="02020603050405020304" pitchFamily="18" charset="0"/>
                <a:cs typeface="Times New Roman" panose="02020603050405020304" pitchFamily="18" charset="0"/>
              </a:rPr>
              <a:t>/Z-Pay</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591817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 Pay</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eaLnBrk="1" hangingPunct="1"/>
            <a:r>
              <a:rPr lang="en-US" sz="3200" b="1" i="1" dirty="0">
                <a:latin typeface="Times New Roman" panose="02020603050405020304" pitchFamily="18" charset="0"/>
                <a:cs typeface="Times New Roman" panose="02020603050405020304" pitchFamily="18" charset="0"/>
              </a:rPr>
              <a:t>PAY RAISE!!!</a:t>
            </a:r>
          </a:p>
          <a:p>
            <a:pPr eaLnBrk="1" hangingPunct="1"/>
            <a:r>
              <a:rPr lang="en-US" sz="3200" b="1" i="1" dirty="0">
                <a:latin typeface="Times New Roman" panose="02020603050405020304" pitchFamily="18" charset="0"/>
                <a:cs typeface="Times New Roman" panose="02020603050405020304" pitchFamily="18" charset="0"/>
              </a:rPr>
              <a:t>Two Umpires - $50.00/Umpire/game</a:t>
            </a:r>
            <a:endParaRPr lang="en-US" b="1" i="1" dirty="0">
              <a:latin typeface="Times New Roman" panose="02020603050405020304" pitchFamily="18" charset="0"/>
              <a:cs typeface="Times New Roman" panose="02020603050405020304" pitchFamily="18" charset="0"/>
            </a:endParaRPr>
          </a:p>
          <a:p>
            <a:pPr lvl="1" eaLnBrk="1" hangingPunct="1"/>
            <a:r>
              <a:rPr lang="en-US" sz="3200" b="1" i="1" dirty="0">
                <a:latin typeface="Times New Roman" panose="02020603050405020304" pitchFamily="18" charset="0"/>
                <a:cs typeface="Times New Roman" panose="02020603050405020304" pitchFamily="18" charset="0"/>
              </a:rPr>
              <a:t>Championship - $55.00/Umpire</a:t>
            </a:r>
          </a:p>
          <a:p>
            <a:pPr eaLnBrk="1" hangingPunct="1"/>
            <a:r>
              <a:rPr lang="en-US" sz="3200" b="1" i="1" dirty="0">
                <a:latin typeface="Times New Roman" panose="02020603050405020304" pitchFamily="18" charset="0"/>
                <a:cs typeface="Times New Roman" panose="02020603050405020304" pitchFamily="18" charset="0"/>
              </a:rPr>
              <a:t>Single Umpire </a:t>
            </a:r>
            <a:r>
              <a:rPr lang="en-US" b="1" i="1" dirty="0">
                <a:latin typeface="Times New Roman" panose="02020603050405020304" pitchFamily="18" charset="0"/>
                <a:cs typeface="Times New Roman" panose="02020603050405020304" pitchFamily="18" charset="0"/>
              </a:rPr>
              <a:t>- </a:t>
            </a:r>
            <a:r>
              <a:rPr lang="en-US" sz="3200" b="1" i="1" dirty="0">
                <a:latin typeface="Times New Roman" panose="02020603050405020304" pitchFamily="18" charset="0"/>
                <a:cs typeface="Times New Roman" panose="02020603050405020304" pitchFamily="18" charset="0"/>
              </a:rPr>
              <a:t>$75.00/game</a:t>
            </a:r>
          </a:p>
          <a:p>
            <a:pPr lvl="1" eaLnBrk="1" hangingPunct="1"/>
            <a:r>
              <a:rPr lang="en-US" sz="3200" b="1" i="1" dirty="0">
                <a:latin typeface="Times New Roman" panose="02020603050405020304" pitchFamily="18" charset="0"/>
                <a:cs typeface="Times New Roman" panose="02020603050405020304" pitchFamily="18" charset="0"/>
              </a:rPr>
              <a:t>Championship - $80.00/game</a:t>
            </a:r>
          </a:p>
          <a:p>
            <a:pPr eaLnBrk="1" hangingPunct="1"/>
            <a:r>
              <a:rPr lang="en-US" b="1" i="1" dirty="0">
                <a:latin typeface="Times New Roman" panose="02020603050405020304" pitchFamily="18" charset="0"/>
                <a:cs typeface="Times New Roman" panose="02020603050405020304" pitchFamily="18" charset="0"/>
              </a:rPr>
              <a:t>Scheduled 90 minute game </a:t>
            </a:r>
          </a:p>
          <a:p>
            <a:pPr lvl="1" eaLnBrk="1" hangingPunct="1"/>
            <a:r>
              <a:rPr lang="en-US" sz="3200" b="1" i="1" dirty="0">
                <a:latin typeface="Times New Roman" panose="02020603050405020304" pitchFamily="18" charset="0"/>
                <a:cs typeface="Times New Roman" panose="02020603050405020304" pitchFamily="18" charset="0"/>
              </a:rPr>
              <a:t>$55.00/Umpire/game</a:t>
            </a:r>
          </a:p>
          <a:p>
            <a:pPr lvl="1" eaLnBrk="1" hangingPunct="1"/>
            <a:r>
              <a:rPr lang="en-US" sz="3200" b="1" i="1" dirty="0">
                <a:latin typeface="Times New Roman" panose="02020603050405020304" pitchFamily="18" charset="0"/>
                <a:cs typeface="Times New Roman" panose="02020603050405020304" pitchFamily="18" charset="0"/>
              </a:rPr>
              <a:t> Championship - $60.00/Umpire</a:t>
            </a:r>
          </a:p>
          <a:p>
            <a:pPr marL="0" indent="0" eaLnBrk="1" hangingPunct="1">
              <a:buNone/>
            </a:pPr>
            <a:r>
              <a:rPr lang="en-US" b="1" i="1" dirty="0">
                <a:latin typeface="Times New Roman" panose="02020603050405020304" pitchFamily="18" charset="0"/>
                <a:cs typeface="Times New Roman" panose="02020603050405020304" pitchFamily="18" charset="0"/>
              </a:rPr>
              <a:t>*** Full Time UIC $200.00/day           ***Exception: Friendlies/Scrimmages</a:t>
            </a:r>
          </a:p>
          <a:p>
            <a:pPr eaLnBrk="1" hangingPunct="1"/>
            <a:r>
              <a:rPr lang="en-US" b="1" i="1" dirty="0">
                <a:latin typeface="Times New Roman" panose="02020603050405020304" pitchFamily="18" charset="0"/>
                <a:cs typeface="Times New Roman" panose="02020603050405020304" pitchFamily="18" charset="0"/>
              </a:rPr>
              <a:t>****Every Umpire Receives the SAME game fee****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4412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 Pay</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Beginning 2018: Your tournament pay WILL NOT be negotiated!</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Tournament wants “fund-raiser” so be it. Our pay remains the same.</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want to donate your pay to tournament? WRITE A CHECK! </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Do not tell T.D. that you’ll donate your game fee! There are other “fees” attached to the contract.</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54876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 Pay</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Pay</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lang="en-US" sz="3200" dirty="0">
                <a:solidFill>
                  <a:prstClr val="black"/>
                </a:solidFill>
                <a:latin typeface="Calibri"/>
              </a:rPr>
              <a:t>All pay will be handled through </a:t>
            </a:r>
            <a:r>
              <a:rPr lang="en-US" sz="3200" dirty="0" err="1">
                <a:solidFill>
                  <a:prstClr val="black"/>
                </a:solidFill>
                <a:latin typeface="Calibri"/>
              </a:rPr>
              <a:t>ZebraWeb</a:t>
            </a:r>
            <a:r>
              <a:rPr lang="en-US" sz="3200" dirty="0">
                <a:solidFill>
                  <a:prstClr val="black"/>
                </a:solidFill>
                <a:latin typeface="Calibri"/>
              </a:rPr>
              <a:t>/iSolve</a:t>
            </a: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Zebra Web is an officials assigning and pay system</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Similar to Arbiter, but costs less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 will be using the assigning platform</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 also will use their pay system. </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Direct Deposit into your checking account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 MORE CHECKS!</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W9’s are covered by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ZebraWeb</a:t>
            </a:r>
            <a:endPar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2200" dirty="0">
                <a:solidFill>
                  <a:prstClr val="black"/>
                </a:solidFill>
                <a:latin typeface="Times New Roman" panose="02020603050405020304" pitchFamily="18" charset="0"/>
                <a:cs typeface="Times New Roman" panose="02020603050405020304" pitchFamily="18" charset="0"/>
              </a:rPr>
              <a:t>1099’s are covered by iSolve</a:t>
            </a:r>
            <a:endPar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800100" lvl="1" indent="-342900" algn="l" fontAlgn="base">
              <a:lnSpc>
                <a:spcPct val="100000"/>
              </a:lnSpc>
              <a:spcBef>
                <a:spcPct val="20000"/>
              </a:spcBef>
              <a:spcAft>
                <a:spcPct val="0"/>
              </a:spcAft>
              <a:buFont typeface="Arial" charset="0"/>
              <a:buChar char="•"/>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59781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Tournaments</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USSSA of Colorado will continue to supply Water and Gatorade at tournaments</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$561.26 – Spent on Water, Gatorade, Ice in 2020</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Please send (text) copy of receipts to Shelly. No receipt – no reimburse! </a:t>
            </a:r>
          </a:p>
          <a:p>
            <a:pPr marL="800100" lvl="1" indent="-342900" algn="l" fontAlgn="base">
              <a:lnSpc>
                <a:spcPct val="100000"/>
              </a:lnSpc>
              <a:spcBef>
                <a:spcPct val="20000"/>
              </a:spcBef>
              <a:spcAft>
                <a:spcPct val="0"/>
              </a:spcAft>
              <a:buFont typeface="Arial" charset="0"/>
              <a:buChar char="•"/>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30063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Treasurer Report</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342900" indent="-342900" algn="l" fontAlgn="base">
              <a:lnSpc>
                <a:spcPct val="100000"/>
              </a:lnSpc>
              <a:spcBef>
                <a:spcPct val="20000"/>
              </a:spcBef>
              <a:spcAft>
                <a:spcPct val="0"/>
              </a:spcAft>
              <a:buFont typeface="Arial" charset="0"/>
              <a:buChar char="•"/>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Beginning Balance: $8243.51</a:t>
            </a:r>
          </a:p>
          <a:p>
            <a:pPr marL="342900" indent="-342900" algn="l" fontAlgn="base">
              <a:lnSpc>
                <a:spcPct val="100000"/>
              </a:lnSpc>
              <a:spcBef>
                <a:spcPct val="20000"/>
              </a:spcBef>
              <a:spcAft>
                <a:spcPct val="0"/>
              </a:spcAft>
              <a:buFont typeface="Arial" charset="0"/>
              <a:buChar char="•"/>
              <a:defRPr/>
            </a:pPr>
            <a:r>
              <a:rPr lang="en-US" sz="2000" dirty="0">
                <a:solidFill>
                  <a:prstClr val="black"/>
                </a:solidFill>
                <a:latin typeface="Calibri"/>
              </a:rPr>
              <a:t>EXPENSES:</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800100" lvl="1" indent="-342900" algn="l" fontAlgn="base">
              <a:lnSpc>
                <a:spcPct val="100000"/>
              </a:lnSpc>
              <a:spcBef>
                <a:spcPct val="20000"/>
              </a:spcBef>
              <a:spcAft>
                <a:spcPct val="0"/>
              </a:spcAft>
              <a:buFont typeface="Arial" charset="0"/>
              <a:buChar char="•"/>
              <a:defRPr/>
            </a:pPr>
            <a:r>
              <a:rPr lang="en-US" sz="1600" dirty="0">
                <a:solidFill>
                  <a:prstClr val="black"/>
                </a:solidFill>
                <a:latin typeface="Calibri"/>
              </a:rPr>
              <a:t>State Business Renewal: $10.00 (for 2021)</a:t>
            </a:r>
          </a:p>
          <a:p>
            <a:pPr marL="800100" lvl="1" indent="-342900" algn="l" fontAlgn="base">
              <a:lnSpc>
                <a:spcPct val="100000"/>
              </a:lnSpc>
              <a:spcBef>
                <a:spcPct val="20000"/>
              </a:spcBef>
              <a:spcAft>
                <a:spcPct val="0"/>
              </a:spcAft>
              <a:buFont typeface="Arial" charset="0"/>
              <a:buChar char="•"/>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ZebraWeb</a:t>
            </a:r>
            <a:r>
              <a:rPr kumimoji="0" lang="en-US" sz="1600" b="0" i="0" u="none" strike="noStrike" kern="1200" cap="none" spc="0" normalizeH="0" baseline="0" noProof="0" dirty="0">
                <a:ln>
                  <a:noFill/>
                </a:ln>
                <a:solidFill>
                  <a:prstClr val="black"/>
                </a:solidFill>
                <a:effectLst/>
                <a:uLnTx/>
                <a:uFillTx/>
                <a:latin typeface="Calibri"/>
                <a:ea typeface="+mn-ea"/>
                <a:cs typeface="+mn-cs"/>
              </a:rPr>
              <a:t>: $2534.16 (includes 2020-21)</a:t>
            </a:r>
          </a:p>
          <a:p>
            <a:pPr marL="800100" lvl="1" indent="-342900" algn="l" fontAlgn="base">
              <a:lnSpc>
                <a:spcPct val="100000"/>
              </a:lnSpc>
              <a:spcBef>
                <a:spcPct val="20000"/>
              </a:spcBef>
              <a:spcAft>
                <a:spcPct val="0"/>
              </a:spcAft>
              <a:buFont typeface="Arial" charset="0"/>
              <a:buChar char="•"/>
              <a:defRPr/>
            </a:pPr>
            <a:r>
              <a:rPr lang="en-US" sz="1600" dirty="0">
                <a:solidFill>
                  <a:prstClr val="black"/>
                </a:solidFill>
                <a:latin typeface="Calibri"/>
              </a:rPr>
              <a:t>Umpire of Year Trophy: $143.00</a:t>
            </a:r>
          </a:p>
          <a:p>
            <a:pPr marL="800100" lvl="1" indent="-342900" algn="l" fontAlgn="base">
              <a:lnSpc>
                <a:spcPct val="100000"/>
              </a:lnSpc>
              <a:spcBef>
                <a:spcPct val="20000"/>
              </a:spcBef>
              <a:spcAft>
                <a:spcPct val="0"/>
              </a:spcAft>
              <a:buFont typeface="Arial" charset="0"/>
              <a:buChar char="•"/>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2</a:t>
            </a:r>
            <a:r>
              <a:rPr lang="en-US" sz="1600" dirty="0">
                <a:solidFill>
                  <a:prstClr val="black"/>
                </a:solidFill>
                <a:latin typeface="Calibri"/>
              </a:rPr>
              <a:t>0yr Items/Flip Coins/Pins: $1165.15 (includes 2020-21)</a:t>
            </a:r>
          </a:p>
          <a:p>
            <a:pPr marL="800100" lvl="1" indent="-342900" algn="l" fontAlgn="base">
              <a:lnSpc>
                <a:spcPct val="100000"/>
              </a:lnSpc>
              <a:spcBef>
                <a:spcPct val="20000"/>
              </a:spcBef>
              <a:spcAft>
                <a:spcPct val="0"/>
              </a:spcAft>
              <a:buFont typeface="Arial" charset="0"/>
              <a:buChar char="•"/>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Staff Registration: $480.00</a:t>
            </a:r>
          </a:p>
          <a:p>
            <a:pPr marL="800100" lvl="1" indent="-342900" algn="l" fontAlgn="base">
              <a:lnSpc>
                <a:spcPct val="100000"/>
              </a:lnSpc>
              <a:spcBef>
                <a:spcPct val="20000"/>
              </a:spcBef>
              <a:spcAft>
                <a:spcPct val="0"/>
              </a:spcAft>
              <a:buFont typeface="Arial" charset="0"/>
              <a:buChar char="•"/>
              <a:defRPr/>
            </a:pPr>
            <a:r>
              <a:rPr lang="en-US" sz="1600" dirty="0" err="1">
                <a:solidFill>
                  <a:prstClr val="black"/>
                </a:solidFill>
                <a:latin typeface="Calibri"/>
              </a:rPr>
              <a:t>LineUp</a:t>
            </a:r>
            <a:r>
              <a:rPr lang="en-US" sz="1600" dirty="0">
                <a:solidFill>
                  <a:prstClr val="black"/>
                </a:solidFill>
                <a:latin typeface="Calibri"/>
              </a:rPr>
              <a:t> Card Holders: $317.57</a:t>
            </a:r>
          </a:p>
          <a:p>
            <a:pPr marL="800100" lvl="1" indent="-342900" algn="l" fontAlgn="base">
              <a:lnSpc>
                <a:spcPct val="100000"/>
              </a:lnSpc>
              <a:spcBef>
                <a:spcPct val="20000"/>
              </a:spcBef>
              <a:spcAft>
                <a:spcPct val="0"/>
              </a:spcAft>
              <a:buFont typeface="Arial" charset="0"/>
              <a:buChar char="•"/>
              <a:defRPr/>
            </a:pPr>
            <a:r>
              <a:rPr lang="en-US" sz="1600" dirty="0">
                <a:solidFill>
                  <a:prstClr val="black"/>
                </a:solidFill>
                <a:latin typeface="Calibri"/>
              </a:rPr>
              <a:t>Wire Transfer (Delinquent Director): $15.00</a:t>
            </a:r>
          </a:p>
          <a:p>
            <a:pPr marL="800100" lvl="1" indent="-342900" algn="l" fontAlgn="base">
              <a:lnSpc>
                <a:spcPct val="100000"/>
              </a:lnSpc>
              <a:spcBef>
                <a:spcPct val="20000"/>
              </a:spcBef>
              <a:spcAft>
                <a:spcPct val="0"/>
              </a:spcAft>
              <a:buFont typeface="Arial" charset="0"/>
              <a:buChar char="•"/>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H</a:t>
            </a:r>
            <a:r>
              <a:rPr lang="en-US" sz="1600" dirty="0" err="1">
                <a:solidFill>
                  <a:prstClr val="black"/>
                </a:solidFill>
                <a:latin typeface="Calibri"/>
              </a:rPr>
              <a:t>otel</a:t>
            </a:r>
            <a:r>
              <a:rPr lang="en-US" sz="1600" dirty="0">
                <a:solidFill>
                  <a:prstClr val="black"/>
                </a:solidFill>
                <a:latin typeface="Calibri"/>
              </a:rPr>
              <a:t>: $134.08</a:t>
            </a:r>
          </a:p>
          <a:p>
            <a:pPr marL="800100" lvl="1" indent="-342900" algn="l" fontAlgn="base">
              <a:lnSpc>
                <a:spcPct val="100000"/>
              </a:lnSpc>
              <a:spcBef>
                <a:spcPct val="20000"/>
              </a:spcBef>
              <a:spcAft>
                <a:spcPct val="0"/>
              </a:spcAft>
              <a:buFont typeface="Arial" charset="0"/>
              <a:buChar char="•"/>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Taxes: $33.00</a:t>
            </a:r>
          </a:p>
          <a:p>
            <a:pPr marL="800100" lvl="1" indent="-342900" algn="l" fontAlgn="base">
              <a:lnSpc>
                <a:spcPct val="100000"/>
              </a:lnSpc>
              <a:spcBef>
                <a:spcPct val="20000"/>
              </a:spcBef>
              <a:spcAft>
                <a:spcPct val="0"/>
              </a:spcAft>
              <a:buFont typeface="Arial" charset="0"/>
              <a:buChar char="•"/>
              <a:defRPr/>
            </a:pPr>
            <a:r>
              <a:rPr lang="en-US" sz="1600" dirty="0" err="1">
                <a:solidFill>
                  <a:prstClr val="black"/>
                </a:solidFill>
                <a:latin typeface="Calibri"/>
              </a:rPr>
              <a:t>Truthfinder</a:t>
            </a:r>
            <a:r>
              <a:rPr lang="en-US" sz="1600" dirty="0">
                <a:solidFill>
                  <a:prstClr val="black"/>
                </a:solidFill>
                <a:latin typeface="Calibri"/>
              </a:rPr>
              <a:t>: $67.00 (includes 2020-21)</a:t>
            </a:r>
          </a:p>
          <a:p>
            <a:pPr marL="800100" lvl="1" indent="-342900" algn="l" fontAlgn="base">
              <a:lnSpc>
                <a:spcPct val="100000"/>
              </a:lnSpc>
              <a:spcBef>
                <a:spcPct val="20000"/>
              </a:spcBef>
              <a:spcAft>
                <a:spcPct val="0"/>
              </a:spcAft>
              <a:buFont typeface="Arial" charset="0"/>
              <a:buChar char="•"/>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Stamps: $176.00</a:t>
            </a:r>
          </a:p>
          <a:p>
            <a:pPr marL="800100" lvl="1" indent="-342900" algn="l" fontAlgn="base">
              <a:lnSpc>
                <a:spcPct val="100000"/>
              </a:lnSpc>
              <a:spcBef>
                <a:spcPct val="20000"/>
              </a:spcBef>
              <a:spcAft>
                <a:spcPct val="0"/>
              </a:spcAft>
              <a:buFont typeface="Arial" charset="0"/>
              <a:buChar char="•"/>
              <a:defRPr/>
            </a:pPr>
            <a:r>
              <a:rPr lang="en-US" sz="1600" dirty="0">
                <a:solidFill>
                  <a:prstClr val="black"/>
                </a:solidFill>
                <a:latin typeface="Calibri"/>
              </a:rPr>
              <a:t>Admin: $500.00</a:t>
            </a:r>
          </a:p>
          <a:p>
            <a:pPr marL="800100" lvl="1" indent="-342900" algn="l" fontAlgn="base">
              <a:lnSpc>
                <a:spcPct val="100000"/>
              </a:lnSpc>
              <a:spcBef>
                <a:spcPct val="20000"/>
              </a:spcBef>
              <a:spcAft>
                <a:spcPct val="0"/>
              </a:spcAft>
              <a:buFont typeface="Arial" charset="0"/>
              <a:buChar char="•"/>
              <a:defRPr/>
            </a:pPr>
            <a:r>
              <a:rPr kumimoji="0" lang="en-US" sz="1600" b="1" i="0" u="none" strike="noStrike" kern="1200" cap="none" spc="0" normalizeH="0" baseline="0" noProof="0" dirty="0">
                <a:ln>
                  <a:noFill/>
                </a:ln>
                <a:solidFill>
                  <a:prstClr val="black"/>
                </a:solidFill>
                <a:effectLst/>
                <a:highlight>
                  <a:srgbClr val="FF0000"/>
                </a:highlight>
                <a:uLnTx/>
                <a:uFillTx/>
                <a:latin typeface="Calibri"/>
                <a:ea typeface="+mn-ea"/>
                <a:cs typeface="+mn-cs"/>
              </a:rPr>
              <a:t>Total: $6136.22</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Ending Balance: $2107.29 </a:t>
            </a:r>
          </a:p>
        </p:txBody>
      </p:sp>
    </p:spTree>
    <p:extLst>
      <p:ext uri="{BB962C8B-B14F-4D97-AF65-F5344CB8AC3E}">
        <p14:creationId xmlns:p14="http://schemas.microsoft.com/office/powerpoint/2010/main" val="3290810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Tournaments</a:t>
            </a:r>
            <a:r>
              <a:rPr lang="en-US" sz="4400" i="1" dirty="0">
                <a:solidFill>
                  <a:srgbClr val="FF0000"/>
                </a:solidFill>
                <a:latin typeface="Times New Roman" panose="02020603050405020304" pitchFamily="18" charset="0"/>
                <a:cs typeface="Times New Roman" panose="02020603050405020304" pitchFamily="18" charset="0"/>
              </a:rPr>
              <a:t> Assigning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We will begin with Google Invite and </a:t>
            </a:r>
            <a:r>
              <a:rPr kumimoji="0" lang="en-US" sz="2800" b="0" i="0" u="none" strike="noStrike" kern="1200" cap="none" spc="0" normalizeH="0" baseline="0" noProof="0" dirty="0" err="1">
                <a:ln>
                  <a:noFill/>
                </a:ln>
                <a:solidFill>
                  <a:prstClr val="black"/>
                </a:solidFill>
                <a:effectLst/>
                <a:uLnTx/>
                <a:uFillTx/>
                <a:latin typeface="Calibri"/>
                <a:ea typeface="+mn-ea"/>
                <a:cs typeface="+mn-cs"/>
              </a:rPr>
              <a:t>ZebraWeb</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en-US" sz="2800" dirty="0">
                <a:solidFill>
                  <a:prstClr val="black"/>
                </a:solidFill>
                <a:latin typeface="Calibri"/>
              </a:rPr>
              <a:t>Eventually we’ll “retire” Google Invite. All availability/assigning thru Z-Web.</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Shelly will send out invites up to 10 days prior to the tournament. </a:t>
            </a:r>
            <a:r>
              <a:rPr kumimoji="0" lang="en-US" sz="2800" b="1" i="0" u="sng" strike="noStrike" kern="1200" cap="none" spc="0" normalizeH="0" baseline="0" noProof="0" dirty="0">
                <a:ln>
                  <a:noFill/>
                </a:ln>
                <a:solidFill>
                  <a:prstClr val="black"/>
                </a:solidFill>
                <a:effectLst/>
                <a:uLnTx/>
                <a:uFillTx/>
                <a:latin typeface="Calibri"/>
                <a:ea typeface="+mn-ea"/>
                <a:cs typeface="+mn-cs"/>
              </a:rPr>
              <a:t>Everyone</a:t>
            </a:r>
            <a:r>
              <a:rPr kumimoji="0" lang="en-US" sz="2800" b="0" i="0" u="none" strike="noStrike" kern="1200" cap="none" spc="0" normalizeH="0" baseline="0" noProof="0" dirty="0">
                <a:ln>
                  <a:noFill/>
                </a:ln>
                <a:solidFill>
                  <a:prstClr val="black"/>
                </a:solidFill>
                <a:effectLst/>
                <a:uLnTx/>
                <a:uFillTx/>
                <a:latin typeface="Calibri"/>
                <a:ea typeface="+mn-ea"/>
                <a:cs typeface="+mn-cs"/>
              </a:rPr>
              <a:t> will receive an email. It is </a:t>
            </a:r>
            <a:r>
              <a:rPr kumimoji="0" lang="en-US" sz="2800" b="1" i="1" u="sng" strike="noStrike" kern="1200" cap="none" spc="0" normalizeH="0" baseline="0" noProof="0" dirty="0">
                <a:ln>
                  <a:noFill/>
                </a:ln>
                <a:solidFill>
                  <a:prstClr val="black"/>
                </a:solidFill>
                <a:effectLst/>
                <a:uLnTx/>
                <a:uFillTx/>
                <a:latin typeface="Calibri"/>
                <a:ea typeface="+mn-ea"/>
                <a:cs typeface="+mn-cs"/>
              </a:rPr>
              <a:t>IMPERATIVE</a:t>
            </a:r>
            <a:r>
              <a:rPr kumimoji="0" lang="en-US" sz="2800" b="0" i="0" u="none" strike="noStrike" kern="1200" cap="none" spc="0" normalizeH="0" baseline="0" noProof="0" dirty="0">
                <a:ln>
                  <a:noFill/>
                </a:ln>
                <a:solidFill>
                  <a:prstClr val="black"/>
                </a:solidFill>
                <a:effectLst/>
                <a:uLnTx/>
                <a:uFillTx/>
                <a:latin typeface="Calibri"/>
                <a:ea typeface="+mn-ea"/>
                <a:cs typeface="+mn-cs"/>
              </a:rPr>
              <a:t> that you respond (yes, no and if hotel needed). </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a:t>
            </a:r>
            <a:r>
              <a:rPr kumimoji="0" lang="en-US" sz="2400" b="0" i="1" u="none" strike="noStrike" kern="1200" cap="none" spc="0" normalizeH="0" baseline="0" noProof="0" dirty="0">
                <a:ln>
                  <a:noFill/>
                </a:ln>
                <a:solidFill>
                  <a:prstClr val="black"/>
                </a:solidFill>
                <a:effectLst/>
                <a:uLnTx/>
                <a:uFillTx/>
                <a:latin typeface="Calibri"/>
                <a:ea typeface="+mn-ea"/>
                <a:cs typeface="+mn-cs"/>
              </a:rPr>
              <a:t>Note: We know there were issues in receiving or RSVP. Contact Shelly if you haven’t received an invite or having problems sending.))</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Tournament Directors must have matrix to Shelly two weeks prior to tournament</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2800" b="1" i="1" u="sng" strike="noStrike" kern="1200" cap="none" spc="0" normalizeH="0" baseline="0" noProof="0" dirty="0">
                <a:ln>
                  <a:noFill/>
                </a:ln>
                <a:solidFill>
                  <a:prstClr val="black"/>
                </a:solidFill>
                <a:effectLst/>
                <a:uLnTx/>
                <a:uFillTx/>
                <a:latin typeface="Calibri"/>
                <a:ea typeface="+mn-ea"/>
                <a:cs typeface="+mn-cs"/>
              </a:rPr>
              <a:t>ANY CHANGE</a:t>
            </a:r>
            <a:r>
              <a:rPr kumimoji="0" lang="en-US" sz="2800" b="0" i="0" u="none" strike="noStrike" kern="1200" cap="none" spc="0" normalizeH="0" baseline="0" noProof="0" dirty="0">
                <a:ln>
                  <a:noFill/>
                </a:ln>
                <a:solidFill>
                  <a:prstClr val="black"/>
                </a:solidFill>
                <a:effectLst/>
                <a:uLnTx/>
                <a:uFillTx/>
                <a:latin typeface="Calibri"/>
                <a:ea typeface="+mn-ea"/>
                <a:cs typeface="+mn-cs"/>
              </a:rPr>
              <a:t> contact Shelly immediately via TEXT, PHONE or EMAIL. (Include State UIC on TEXT/EMAIL).</a:t>
            </a:r>
            <a:endParaRPr kumimoji="0" lang="en-US" sz="2800" b="1" i="1" u="sng" strike="noStrike" kern="1200" cap="none" spc="0" normalizeH="0" baseline="0" noProof="0" dirty="0">
              <a:ln>
                <a:noFill/>
              </a:ln>
              <a:solidFill>
                <a:prstClr val="black"/>
              </a:solidFill>
              <a:effectLst/>
              <a:uLnTx/>
              <a:uFillTx/>
              <a:latin typeface="Calibri"/>
              <a:ea typeface="+mn-ea"/>
              <a:cs typeface="+mn-cs"/>
            </a:endParaRPr>
          </a:p>
          <a:p>
            <a:pPr marL="800100" lvl="1" indent="-342900" algn="l" fontAlgn="base">
              <a:lnSpc>
                <a:spcPct val="100000"/>
              </a:lnSpc>
              <a:spcBef>
                <a:spcPct val="20000"/>
              </a:spcBef>
              <a:spcAft>
                <a:spcPct val="0"/>
              </a:spcAft>
              <a:buFont typeface="Arial" charset="0"/>
              <a:buChar char="•"/>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05114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Tournaments</a:t>
            </a:r>
            <a:r>
              <a:rPr lang="en-US" sz="4400" i="1" dirty="0">
                <a:solidFill>
                  <a:srgbClr val="FF0000"/>
                </a:solidFill>
                <a:latin typeface="Times New Roman" panose="02020603050405020304" pitchFamily="18" charset="0"/>
                <a:cs typeface="Times New Roman" panose="02020603050405020304" pitchFamily="18" charset="0"/>
              </a:rPr>
              <a:t> </a:t>
            </a:r>
            <a:r>
              <a:rPr lang="en-US" sz="3200" i="1" dirty="0">
                <a:solidFill>
                  <a:srgbClr val="FF0000"/>
                </a:solidFill>
                <a:latin typeface="Times New Roman" panose="02020603050405020304" pitchFamily="18" charset="0"/>
                <a:cs typeface="Times New Roman" panose="02020603050405020304" pitchFamily="18" charset="0"/>
              </a:rPr>
              <a:t>Google Invite</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800100" lvl="1" indent="-342900" algn="l" fontAlgn="base">
              <a:lnSpc>
                <a:spcPct val="100000"/>
              </a:lnSpc>
              <a:spcBef>
                <a:spcPct val="20000"/>
              </a:spcBef>
              <a:spcAft>
                <a:spcPct val="0"/>
              </a:spcAft>
              <a:buFont typeface="Arial" charset="0"/>
              <a:buChar char="•"/>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8" name="Picture 7">
            <a:extLst>
              <a:ext uri="{FF2B5EF4-FFF2-40B4-BE49-F238E27FC236}">
                <a16:creationId xmlns:a16="http://schemas.microsoft.com/office/drawing/2014/main" id="{BBD1CCD1-A426-453B-A9DD-4BD324DF7A60}"/>
              </a:ext>
            </a:extLst>
          </p:cNvPr>
          <p:cNvPicPr>
            <a:picLocks noChangeAspect="1"/>
          </p:cNvPicPr>
          <p:nvPr/>
        </p:nvPicPr>
        <p:blipFill>
          <a:blip r:embed="rId3"/>
          <a:stretch>
            <a:fillRect/>
          </a:stretch>
        </p:blipFill>
        <p:spPr>
          <a:xfrm>
            <a:off x="1730576" y="1870200"/>
            <a:ext cx="7986452" cy="4183250"/>
          </a:xfrm>
          <a:prstGeom prst="rect">
            <a:avLst/>
          </a:prstGeom>
        </p:spPr>
      </p:pic>
    </p:spTree>
    <p:extLst>
      <p:ext uri="{BB962C8B-B14F-4D97-AF65-F5344CB8AC3E}">
        <p14:creationId xmlns:p14="http://schemas.microsoft.com/office/powerpoint/2010/main" val="2847630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fontScale="90000"/>
          </a:bodyPr>
          <a:lstStyle/>
          <a:p>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br>
              <a:rPr lang="en-US" sz="4400" i="1" dirty="0">
                <a:solidFill>
                  <a:srgbClr val="FF0000"/>
                </a:solidFill>
                <a:latin typeface="Times New Roman" panose="02020603050405020304" pitchFamily="18" charset="0"/>
                <a:cs typeface="Times New Roman" panose="02020603050405020304" pitchFamily="18" charset="0"/>
              </a:rPr>
            </a:br>
            <a:r>
              <a:rPr lang="en-US" sz="3600" b="1" i="1" dirty="0">
                <a:solidFill>
                  <a:srgbClr val="FF0000"/>
                </a:solidFill>
                <a:latin typeface="Times New Roman" panose="02020603050405020304" pitchFamily="18" charset="0"/>
                <a:cs typeface="Times New Roman" panose="02020603050405020304" pitchFamily="18" charset="0"/>
              </a:rPr>
              <a:t>USSSA of Colorado and Wyoming Tournaments</a:t>
            </a:r>
            <a:r>
              <a:rPr lang="en-US" sz="4400" i="1" dirty="0">
                <a:solidFill>
                  <a:srgbClr val="FF0000"/>
                </a:solidFill>
                <a:latin typeface="Times New Roman" panose="02020603050405020304" pitchFamily="18" charset="0"/>
                <a:cs typeface="Times New Roman" panose="02020603050405020304" pitchFamily="18" charset="0"/>
              </a:rPr>
              <a:t> </a:t>
            </a:r>
            <a:r>
              <a:rPr lang="en-US" sz="3200" i="1" dirty="0">
                <a:solidFill>
                  <a:srgbClr val="FF0000"/>
                </a:solidFill>
                <a:latin typeface="Times New Roman" panose="02020603050405020304" pitchFamily="18" charset="0"/>
                <a:cs typeface="Times New Roman" panose="02020603050405020304" pitchFamily="18" charset="0"/>
              </a:rPr>
              <a:t>Google Invite</a:t>
            </a:r>
            <a:r>
              <a:rPr lang="en-US" sz="4400" i="1" dirty="0">
                <a:solidFill>
                  <a:srgbClr val="FF0000"/>
                </a:solidFill>
                <a:latin typeface="Times New Roman" panose="02020603050405020304" pitchFamily="18" charset="0"/>
                <a:cs typeface="Times New Roman" panose="02020603050405020304" pitchFamily="18" charset="0"/>
              </a:rPr>
              <a:t>                                               </a:t>
            </a:r>
            <a:r>
              <a:rPr kumimoji="0" lang="en-US" sz="4400" b="1" i="1" u="none" strike="noStrike" kern="1200" cap="none" spc="0" normalizeH="0" baseline="0" noProof="0" dirty="0">
                <a:ln>
                  <a:noFill/>
                </a:ln>
                <a:solidFill>
                  <a:srgbClr val="FF0000"/>
                </a:solidFill>
                <a:effectLst/>
                <a:uLnTx/>
                <a:uFillTx/>
                <a:latin typeface="Monotype Corsiva" panose="03010101010201010101" pitchFamily="66" charset="0"/>
                <a:ea typeface="+mj-ea"/>
                <a:cs typeface="+mj-cs"/>
              </a:rPr>
              <a:t>                       </a:t>
            </a:r>
            <a:endParaRPr lang="en-US" sz="3200" b="1" i="1" dirty="0">
              <a:solidFill>
                <a:srgbClr val="FF000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a:solidFill>
            <a:schemeClr val="accent6">
              <a:lumMod val="40000"/>
              <a:lumOff val="60000"/>
            </a:schemeClr>
          </a:solidFill>
        </p:spPr>
        <p:txBody>
          <a:bodyPr>
            <a:normAutofit/>
          </a:bodyPr>
          <a:lstStyle/>
          <a:p>
            <a:pPr marL="800100" lvl="1" indent="-342900" algn="l" fontAlgn="base">
              <a:lnSpc>
                <a:spcPct val="100000"/>
              </a:lnSpc>
              <a:spcBef>
                <a:spcPct val="20000"/>
              </a:spcBef>
              <a:spcAft>
                <a:spcPct val="0"/>
              </a:spcAft>
              <a:buFont typeface="Arial" charset="0"/>
              <a:buChar char="•"/>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2" name="Picture 11">
            <a:extLst>
              <a:ext uri="{FF2B5EF4-FFF2-40B4-BE49-F238E27FC236}">
                <a16:creationId xmlns:a16="http://schemas.microsoft.com/office/drawing/2014/main" id="{E2C4D6F6-877C-461A-B191-386366143ED4}"/>
              </a:ext>
            </a:extLst>
          </p:cNvPr>
          <p:cNvPicPr>
            <a:picLocks noChangeAspect="1"/>
          </p:cNvPicPr>
          <p:nvPr/>
        </p:nvPicPr>
        <p:blipFill>
          <a:blip r:embed="rId3"/>
          <a:stretch>
            <a:fillRect/>
          </a:stretch>
        </p:blipFill>
        <p:spPr>
          <a:xfrm>
            <a:off x="1563624" y="1747644"/>
            <a:ext cx="6754754" cy="5110355"/>
          </a:xfrm>
          <a:prstGeom prst="rect">
            <a:avLst/>
          </a:prstGeom>
        </p:spPr>
      </p:pic>
    </p:spTree>
    <p:extLst>
      <p:ext uri="{BB962C8B-B14F-4D97-AF65-F5344CB8AC3E}">
        <p14:creationId xmlns:p14="http://schemas.microsoft.com/office/powerpoint/2010/main" val="913215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Tournament Hotels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Hotels are provided and paid by the tournament</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 policy</a:t>
            </a:r>
            <a:r>
              <a:rPr lang="en-US" sz="2800" dirty="0">
                <a:solidFill>
                  <a:prstClr val="black"/>
                </a:solidFill>
                <a:latin typeface="Times New Roman" panose="02020603050405020304" pitchFamily="18" charset="0"/>
                <a:cs typeface="Times New Roman" panose="02020603050405020304" pitchFamily="18" charset="0"/>
              </a:rPr>
              <a:t>:</a:t>
            </a:r>
          </a:p>
          <a:p>
            <a:pPr marL="800100" lvl="1" indent="-342900" algn="l" eaLnBrk="0" fontAlgn="base" hangingPunct="0">
              <a:lnSpc>
                <a:spcPct val="100000"/>
              </a:lnSpc>
              <a:spcBef>
                <a:spcPct val="20000"/>
              </a:spcBef>
              <a:spcAft>
                <a:spcPct val="0"/>
              </a:spcAft>
              <a:buFont typeface="Arial" panose="020B0604020202020204" pitchFamily="34" charset="0"/>
              <a:buChar char="•"/>
              <a:defRPr/>
            </a:pPr>
            <a:r>
              <a:rPr lang="en-US" sz="2400" dirty="0">
                <a:solidFill>
                  <a:prstClr val="black"/>
                </a:solidFill>
                <a:latin typeface="Times New Roman" panose="02020603050405020304" pitchFamily="18" charset="0"/>
                <a:cs typeface="Times New Roman" panose="02020603050405020304" pitchFamily="18" charset="0"/>
              </a:rPr>
              <a:t>50 miles or 60 minutes driving distance/time from your home to complex</a:t>
            </a:r>
          </a:p>
          <a:p>
            <a:pPr marL="800100" lvl="1" indent="-342900" algn="l" eaLnBrk="0" fontAlgn="base" hangingPunct="0">
              <a:lnSpc>
                <a:spcPct val="100000"/>
              </a:lnSpc>
              <a:spcBef>
                <a:spcPct val="20000"/>
              </a:spcBef>
              <a:spcAft>
                <a:spcPct val="0"/>
              </a:spcAft>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Two umpires per room </a:t>
            </a:r>
          </a:p>
          <a:p>
            <a:pPr marL="800100" lvl="1" indent="-342900" algn="l" eaLnBrk="0" fontAlgn="base" hangingPunct="0">
              <a:lnSpc>
                <a:spcPct val="100000"/>
              </a:lnSpc>
              <a:spcBef>
                <a:spcPct val="20000"/>
              </a:spcBef>
              <a:spcAft>
                <a:spcPct val="0"/>
              </a:spcAft>
              <a:buFont typeface="Arial" panose="020B0604020202020204" pitchFamily="34" charset="0"/>
              <a:buChar char="•"/>
              <a:defRPr/>
            </a:pPr>
            <a:r>
              <a:rPr lang="en-US" sz="2400" dirty="0">
                <a:solidFill>
                  <a:prstClr val="black"/>
                </a:solidFill>
                <a:latin typeface="Times New Roman" panose="02020603050405020304" pitchFamily="18" charset="0"/>
                <a:cs typeface="Times New Roman" panose="02020603050405020304" pitchFamily="18" charset="0"/>
              </a:rPr>
              <a:t>Rooms are for Saturday night only</a:t>
            </a:r>
          </a:p>
          <a:p>
            <a:pPr marL="1257300" lvl="2" indent="-342900" algn="l" eaLnBrk="0" fontAlgn="base" hangingPunct="0">
              <a:lnSpc>
                <a:spcPct val="100000"/>
              </a:lnSpc>
              <a:spcBef>
                <a:spcPct val="20000"/>
              </a:spcBef>
              <a:spcAft>
                <a:spcPct val="0"/>
              </a:spcAft>
              <a:buFont typeface="Arial" panose="020B0604020202020204" pitchFamily="34" charset="0"/>
              <a:buChar char="•"/>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EXCEPTION: Driving more than 75 miles or 90 minutes, subject to tournament director’s approval, a </a:t>
            </a:r>
            <a:r>
              <a:rPr kumimoji="0" lang="en-US" sz="2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room may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 available on Friday night. YOU MUST INFORM </a:t>
            </a:r>
            <a:r>
              <a:rPr kumimoji="0" lang="en-US" sz="22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Shelly &amp; Larry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if you want a room for Friday. (Don’t assume)</a:t>
            </a:r>
          </a:p>
          <a:p>
            <a:pPr marL="800100" lvl="1" indent="-342900" algn="l" eaLnBrk="0" fontAlgn="base" hangingPunct="0">
              <a:lnSpc>
                <a:spcPct val="100000"/>
              </a:lnSpc>
              <a:spcBef>
                <a:spcPct val="20000"/>
              </a:spcBef>
              <a:spcAft>
                <a:spcPct val="0"/>
              </a:spcAft>
              <a:buFont typeface="Arial" panose="020B0604020202020204" pitchFamily="34" charset="0"/>
              <a:buChar char="•"/>
              <a:defRPr/>
            </a:pPr>
            <a:r>
              <a:rPr lang="en-US" sz="2400" dirty="0">
                <a:solidFill>
                  <a:prstClr val="black"/>
                </a:solidFill>
                <a:latin typeface="Times New Roman" panose="02020603050405020304" pitchFamily="18" charset="0"/>
                <a:cs typeface="Times New Roman" panose="02020603050405020304" pitchFamily="18" charset="0"/>
              </a:rPr>
              <a:t>Request a room and don’t use it:</a:t>
            </a:r>
          </a:p>
          <a:p>
            <a:pPr marL="1257300" lvl="2" indent="-342900" algn="l" eaLnBrk="0" fontAlgn="base" hangingPunct="0">
              <a:lnSpc>
                <a:spcPct val="100000"/>
              </a:lnSpc>
              <a:spcBef>
                <a:spcPct val="20000"/>
              </a:spcBef>
              <a:spcAft>
                <a:spcPct val="0"/>
              </a:spcAft>
              <a:buFont typeface="Arial" panose="020B0604020202020204" pitchFamily="34" charset="0"/>
              <a:buChar char="•"/>
              <a:defRPr/>
            </a:pPr>
            <a:r>
              <a:rPr lang="en-US" sz="2200" dirty="0">
                <a:solidFill>
                  <a:prstClr val="black"/>
                </a:solidFill>
                <a:latin typeface="Times New Roman" panose="02020603050405020304" pitchFamily="18" charset="0"/>
                <a:cs typeface="Times New Roman" panose="02020603050405020304" pitchFamily="18" charset="0"/>
              </a:rPr>
              <a:t>First offense – you’ll pay half if there’s a roommate, all if there isn’t a roommate</a:t>
            </a:r>
          </a:p>
          <a:p>
            <a:pPr marL="1257300" lvl="2" indent="-342900" algn="l" eaLnBrk="0" fontAlgn="base" hangingPunct="0">
              <a:lnSpc>
                <a:spcPct val="100000"/>
              </a:lnSpc>
              <a:spcBef>
                <a:spcPct val="20000"/>
              </a:spcBef>
              <a:spcAft>
                <a:spcPct val="0"/>
              </a:spcAft>
              <a:buFont typeface="Arial" panose="020B0604020202020204" pitchFamily="34" charset="0"/>
              <a:buChar char="•"/>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Second </a:t>
            </a:r>
            <a:r>
              <a:rPr lang="en-US" sz="2200" dirty="0">
                <a:solidFill>
                  <a:prstClr val="black"/>
                </a:solidFill>
                <a:latin typeface="Times New Roman" panose="02020603050405020304" pitchFamily="18" charset="0"/>
                <a:cs typeface="Times New Roman" panose="02020603050405020304" pitchFamily="18" charset="0"/>
              </a:rPr>
              <a:t>offense – payment same as above and you’re no longer eligible for a room</a:t>
            </a:r>
          </a:p>
          <a:p>
            <a:pPr algn="l" eaLnBrk="0" fontAlgn="base" hangingPunct="0">
              <a:lnSpc>
                <a:spcPct val="100000"/>
              </a:lnSpc>
              <a:spcBef>
                <a:spcPct val="20000"/>
              </a:spcBef>
              <a:spcAft>
                <a:spcPct val="0"/>
              </a:spcAf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800100" lvl="1" indent="-342900" algn="l" eaLnBrk="0" fontAlgn="base" hangingPunct="0">
              <a:lnSpc>
                <a:spcPct val="100000"/>
              </a:lnSpc>
              <a:spcBef>
                <a:spcPct val="20000"/>
              </a:spcBef>
              <a:spcAft>
                <a:spcPct val="0"/>
              </a:spcAft>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50455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Tournament Cancellation/Delay </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lnSpcReduction="10000"/>
          </a:body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First Rule: This is Colorado! Inclement weather at home? May not be at ballfield(s). DO NOT CALL/TEXT Shelly. Tournament Director &amp; Shelly in contact.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Cancel or Delay?</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Shelly will text/email the first game umpires of </a:t>
            </a:r>
            <a:r>
              <a:rPr kumimoji="0" lang="en-US" sz="24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complex affected</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first. Everyone else after. </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Delay – You’ll be informed of how long. Note: Tournament Directors will attempt to get games back “on time”. So, incoming Umpires plan on being on-time as scheduled. </a:t>
            </a:r>
            <a:r>
              <a:rPr lang="en-US" sz="2400" dirty="0">
                <a:solidFill>
                  <a:prstClr val="black"/>
                </a:solidFill>
                <a:latin typeface="Times New Roman" panose="02020603050405020304" pitchFamily="18" charset="0"/>
                <a:cs typeface="Times New Roman" panose="02020603050405020304" pitchFamily="18" charset="0"/>
              </a:rPr>
              <a:t>You’ll be informed of any other changes as they occur. </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Cancellation: Saturday DOES NOT mean Sunday. If a complex is cancelled, another complex/field may be available. We’ll move Umpires to those complexes.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Bottom Line: We’re in contact with Tournament Directors. Give us time to find out the situation. Phone calls/texts to UIC/Assignor delays us getting information out to you! Please be flexible. </a:t>
            </a:r>
          </a:p>
          <a:p>
            <a:pPr lvl="1" algn="l" fontAlgn="base">
              <a:lnSpc>
                <a:spcPct val="100000"/>
              </a:lnSpc>
              <a:spcBef>
                <a:spcPct val="20000"/>
              </a:spcBef>
              <a:spcAft>
                <a:spcPct val="0"/>
              </a:spcAf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57944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Tournament Parking</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Park as a group</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PARK WITHIN THE CONES!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Safety in Numbers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Away from Players/Parents/Fans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Be aware of your surroundings (Voices carry)</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Be discreet </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Clean up after yourself – UIC’s ARE NOT the Custodial Crew! (Leave the place the way we found it or better!)</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1" i="1" u="sng" strike="noStrike" kern="1200" cap="none" spc="0" normalizeH="0" baseline="0" noProof="0" dirty="0">
                <a:ln>
                  <a:noFill/>
                </a:ln>
                <a:solidFill>
                  <a:prstClr val="black"/>
                </a:solidFill>
                <a:effectLst/>
                <a:uLnTx/>
                <a:uFillTx/>
                <a:latin typeface="Arial Black" panose="020B0A04020102020204" pitchFamily="34" charset="0"/>
                <a:ea typeface="+mn-ea"/>
                <a:cs typeface="+mn-cs"/>
              </a:rPr>
              <a:t>No Alcohol consumption at complex! </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600" b="1" i="1" u="sng" strike="noStrike" kern="1200" cap="none" spc="0" normalizeH="0" baseline="0" noProof="0" dirty="0">
                <a:ln>
                  <a:noFill/>
                </a:ln>
                <a:solidFill>
                  <a:prstClr val="black"/>
                </a:solidFill>
                <a:effectLst/>
                <a:uLnTx/>
                <a:uFillTx/>
                <a:latin typeface="Arial Black" panose="020B0A04020102020204" pitchFamily="34" charset="0"/>
                <a:ea typeface="+mn-ea"/>
                <a:cs typeface="+mn-cs"/>
              </a:rPr>
              <a:t>Before, during or AFTER!</a:t>
            </a:r>
          </a:p>
          <a:p>
            <a:pPr lvl="1" algn="l" fontAlgn="base">
              <a:lnSpc>
                <a:spcPct val="100000"/>
              </a:lnSpc>
              <a:spcBef>
                <a:spcPct val="20000"/>
              </a:spcBef>
              <a:spcAft>
                <a:spcPct val="0"/>
              </a:spcAf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348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Tournament UIC</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696852"/>
            <a:ext cx="11816179" cy="5161147"/>
          </a:xfrm>
        </p:spPr>
        <p:txBody>
          <a:bodyPr>
            <a:normAutofit/>
          </a:bodyPr>
          <a:lstStyle/>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28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You’ve been selected as a Tournament UIC</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is expected of you. </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Tournament UIC represents the State UIC</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Selection is based on:</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Experience</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Rule Knowledge</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Professionalism</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Personality</a:t>
            </a:r>
          </a:p>
          <a:p>
            <a:pPr marL="1143000" marR="0" lvl="2" indent="-2286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Communication Skills</a:t>
            </a:r>
          </a:p>
          <a:p>
            <a:pPr lvl="1" algn="l" fontAlgn="base">
              <a:lnSpc>
                <a:spcPct val="100000"/>
              </a:lnSpc>
              <a:spcBef>
                <a:spcPct val="20000"/>
              </a:spcBef>
              <a:spcAft>
                <a:spcPct val="0"/>
              </a:spcAf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392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Tournament UIC</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9" name="Content Placeholder 2">
            <a:extLst>
              <a:ext uri="{FF2B5EF4-FFF2-40B4-BE49-F238E27FC236}">
                <a16:creationId xmlns:a16="http://schemas.microsoft.com/office/drawing/2014/main" id="{07C6DFA2-26FC-443B-A459-C036B3E6AA5B}"/>
              </a:ext>
            </a:extLst>
          </p:cNvPr>
          <p:cNvSpPr txBox="1">
            <a:spLocks noGrp="1"/>
          </p:cNvSpPr>
          <p:nvPr>
            <p:ph type="subTitle" idx="1"/>
          </p:nvPr>
        </p:nvSpPr>
        <p:spPr bwMode="auto">
          <a:xfrm>
            <a:off x="177800" y="1697038"/>
            <a:ext cx="11815763" cy="516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sz="2400" dirty="0">
                <a:latin typeface="Times New Roman" panose="02020603050405020304" pitchFamily="18" charset="0"/>
                <a:cs typeface="Times New Roman" panose="02020603050405020304" pitchFamily="18" charset="0"/>
              </a:rPr>
              <a:t>Contact Shelly – Is last weekend UIC at complex?</a:t>
            </a:r>
          </a:p>
          <a:p>
            <a:pPr eaLnBrk="1" hangingPunct="1"/>
            <a:r>
              <a:rPr lang="en-US" sz="2400" dirty="0">
                <a:latin typeface="Times New Roman" panose="02020603050405020304" pitchFamily="18" charset="0"/>
                <a:cs typeface="Times New Roman" panose="02020603050405020304" pitchFamily="18" charset="0"/>
              </a:rPr>
              <a:t>Pick up water, Gatorade, ice</a:t>
            </a:r>
          </a:p>
          <a:p>
            <a:pPr eaLnBrk="1" hangingPunct="1"/>
            <a:r>
              <a:rPr lang="en-US" sz="2400" dirty="0">
                <a:latin typeface="Times New Roman" panose="02020603050405020304" pitchFamily="18" charset="0"/>
                <a:cs typeface="Times New Roman" panose="02020603050405020304" pitchFamily="18" charset="0"/>
              </a:rPr>
              <a:t>Copy of Umpire schedule</a:t>
            </a:r>
          </a:p>
          <a:p>
            <a:pPr eaLnBrk="1" hangingPunct="1"/>
            <a:r>
              <a:rPr lang="en-US" sz="2400" dirty="0">
                <a:latin typeface="Times New Roman" panose="02020603050405020304" pitchFamily="18" charset="0"/>
                <a:cs typeface="Times New Roman" panose="02020603050405020304" pitchFamily="18" charset="0"/>
              </a:rPr>
              <a:t>State UIC phone number</a:t>
            </a:r>
          </a:p>
          <a:p>
            <a:pPr eaLnBrk="1" hangingPunct="1"/>
            <a:r>
              <a:rPr lang="en-US" sz="2400" i="1" dirty="0">
                <a:latin typeface="Times New Roman" panose="02020603050405020304" pitchFamily="18" charset="0"/>
                <a:cs typeface="Times New Roman" panose="02020603050405020304" pitchFamily="18" charset="0"/>
              </a:rPr>
              <a:t>Tournament Weekend</a:t>
            </a:r>
          </a:p>
          <a:p>
            <a:pPr eaLnBrk="1" hangingPunct="1"/>
            <a:r>
              <a:rPr lang="en-US" sz="2400" dirty="0">
                <a:latin typeface="Times New Roman" panose="02020603050405020304" pitchFamily="18" charset="0"/>
                <a:cs typeface="Times New Roman" panose="02020603050405020304" pitchFamily="18" charset="0"/>
              </a:rPr>
              <a:t>State UIC Phone Number</a:t>
            </a:r>
          </a:p>
          <a:p>
            <a:pPr eaLnBrk="1" hangingPunct="1"/>
            <a:r>
              <a:rPr lang="en-US" sz="2400" dirty="0">
                <a:latin typeface="Times New Roman" panose="02020603050405020304" pitchFamily="18" charset="0"/>
                <a:cs typeface="Times New Roman" panose="02020603050405020304" pitchFamily="18" charset="0"/>
              </a:rPr>
              <a:t>Umpire Schedule</a:t>
            </a:r>
          </a:p>
          <a:p>
            <a:pPr eaLnBrk="1" hangingPunct="1"/>
            <a:r>
              <a:rPr lang="en-US" sz="2400" dirty="0">
                <a:latin typeface="Times New Roman" panose="02020603050405020304" pitchFamily="18" charset="0"/>
                <a:cs typeface="Times New Roman" panose="02020603050405020304" pitchFamily="18" charset="0"/>
              </a:rPr>
              <a:t>Meet w/ T.D. or Reps</a:t>
            </a:r>
          </a:p>
          <a:p>
            <a:pPr eaLnBrk="1" hangingPunct="1"/>
            <a:r>
              <a:rPr lang="en-US" sz="2400" dirty="0">
                <a:latin typeface="Times New Roman" panose="02020603050405020304" pitchFamily="18" charset="0"/>
                <a:cs typeface="Times New Roman" panose="02020603050405020304" pitchFamily="18" charset="0"/>
              </a:rPr>
              <a:t>Provide your phone number</a:t>
            </a:r>
          </a:p>
          <a:p>
            <a:pPr eaLnBrk="1" hangingPunct="1"/>
            <a:r>
              <a:rPr lang="en-US" sz="2400" dirty="0">
                <a:latin typeface="Times New Roman" panose="02020603050405020304" pitchFamily="18" charset="0"/>
                <a:cs typeface="Times New Roman" panose="02020603050405020304" pitchFamily="18" charset="0"/>
              </a:rPr>
              <a:t>Have Rulebook (hard copy)</a:t>
            </a:r>
          </a:p>
          <a:p>
            <a:pPr eaLnBrk="1" hangingPunct="1"/>
            <a:r>
              <a:rPr lang="en-US" sz="2400" dirty="0">
                <a:latin typeface="Times New Roman" panose="02020603050405020304" pitchFamily="18" charset="0"/>
                <a:cs typeface="Times New Roman" panose="02020603050405020304" pitchFamily="18" charset="0"/>
              </a:rPr>
              <a:t>Have Tourney Rules</a:t>
            </a:r>
          </a:p>
          <a:p>
            <a:pPr eaLnBrk="1" hangingPunct="1"/>
            <a:r>
              <a:rPr lang="en-US" sz="2400" dirty="0">
                <a:latin typeface="Times New Roman" panose="02020603050405020304" pitchFamily="18" charset="0"/>
                <a:cs typeface="Times New Roman" panose="02020603050405020304" pitchFamily="18" charset="0"/>
              </a:rPr>
              <a:t>Game Balls</a:t>
            </a:r>
          </a:p>
          <a:p>
            <a:pPr eaLnBrk="1" hangingPunct="1"/>
            <a:r>
              <a:rPr lang="en-US" sz="2400" dirty="0">
                <a:latin typeface="Times New Roman" panose="02020603050405020304" pitchFamily="18" charset="0"/>
                <a:cs typeface="Times New Roman" panose="02020603050405020304" pitchFamily="18" charset="0"/>
              </a:rPr>
              <a:t>Field/Weather Conditions</a:t>
            </a:r>
          </a:p>
          <a:p>
            <a:pPr eaLnBrk="1" hangingPunct="1"/>
            <a:r>
              <a:rPr lang="en-US" sz="2400" dirty="0">
                <a:latin typeface="Times New Roman" panose="02020603050405020304" pitchFamily="18" charset="0"/>
                <a:cs typeface="Times New Roman" panose="02020603050405020304" pitchFamily="18" charset="0"/>
              </a:rPr>
              <a:t>Late/No Shows</a:t>
            </a:r>
          </a:p>
          <a:p>
            <a:pPr eaLnBrk="1" hangingPunct="1"/>
            <a:r>
              <a:rPr lang="en-US" sz="2400" dirty="0">
                <a:latin typeface="Times New Roman" panose="02020603050405020304" pitchFamily="18" charset="0"/>
                <a:cs typeface="Times New Roman" panose="02020603050405020304" pitchFamily="18" charset="0"/>
              </a:rPr>
              <a:t>Any Issues***</a:t>
            </a:r>
          </a:p>
          <a:p>
            <a:pPr eaLnBrk="1" hangingPunct="1"/>
            <a:r>
              <a:rPr lang="en-US" sz="2400" dirty="0">
                <a:latin typeface="Times New Roman" panose="02020603050405020304" pitchFamily="18" charset="0"/>
                <a:cs typeface="Times New Roman" panose="02020603050405020304" pitchFamily="18" charset="0"/>
              </a:rPr>
              <a:t>Ejections</a:t>
            </a:r>
          </a:p>
          <a:p>
            <a:pPr eaLnBrk="1" hangingPunct="1"/>
            <a:r>
              <a:rPr lang="en-US" sz="2400" dirty="0">
                <a:latin typeface="Times New Roman" panose="02020603050405020304" pitchFamily="18" charset="0"/>
                <a:cs typeface="Times New Roman" panose="02020603050405020304" pitchFamily="18" charset="0"/>
              </a:rPr>
              <a:t>Observations</a:t>
            </a:r>
          </a:p>
          <a:p>
            <a:pPr eaLnBrk="1" hangingPunct="1"/>
            <a:r>
              <a:rPr lang="en-US" sz="2400" dirty="0">
                <a:latin typeface="Times New Roman" panose="02020603050405020304" pitchFamily="18" charset="0"/>
                <a:cs typeface="Times New Roman" panose="02020603050405020304" pitchFamily="18" charset="0"/>
              </a:rPr>
              <a:t>Training</a:t>
            </a:r>
          </a:p>
          <a:p>
            <a:pPr eaLnBrk="1" hangingPunct="1"/>
            <a:r>
              <a:rPr lang="en-US" sz="2400" dirty="0">
                <a:latin typeface="Times New Roman" panose="02020603050405020304" pitchFamily="18" charset="0"/>
                <a:cs typeface="Times New Roman" panose="02020603050405020304" pitchFamily="18" charset="0"/>
              </a:rPr>
              <a:t>All Umpires properly dressed</a:t>
            </a:r>
          </a:p>
          <a:p>
            <a:pPr eaLnBrk="1" hangingPunct="1"/>
            <a:r>
              <a:rPr lang="en-US" sz="2400" i="1" dirty="0">
                <a:latin typeface="Times New Roman" panose="02020603050405020304" pitchFamily="18" charset="0"/>
                <a:cs typeface="Times New Roman" panose="02020603050405020304" pitchFamily="18" charset="0"/>
              </a:rPr>
              <a:t>Post Tournament</a:t>
            </a:r>
            <a:endParaRPr lang="en-US" sz="2400" dirty="0">
              <a:latin typeface="Times New Roman" panose="02020603050405020304" pitchFamily="18" charset="0"/>
              <a:cs typeface="Times New Roman" panose="02020603050405020304" pitchFamily="18" charset="0"/>
            </a:endParaRPr>
          </a:p>
          <a:p>
            <a:pPr eaLnBrk="1" hangingPunct="1"/>
            <a:r>
              <a:rPr lang="en-US" sz="2400" dirty="0">
                <a:latin typeface="Times New Roman" panose="02020603050405020304" pitchFamily="18" charset="0"/>
                <a:cs typeface="Times New Roman" panose="02020603050405020304" pitchFamily="18" charset="0"/>
              </a:rPr>
              <a:t>Report to State UIC</a:t>
            </a:r>
          </a:p>
          <a:p>
            <a:pPr eaLnBrk="1" hangingPunct="1"/>
            <a:r>
              <a:rPr lang="en-US" sz="2400" dirty="0">
                <a:latin typeface="Times New Roman" panose="02020603050405020304" pitchFamily="18" charset="0"/>
                <a:cs typeface="Times New Roman" panose="02020603050405020304" pitchFamily="18" charset="0"/>
              </a:rPr>
              <a:t>Receipts/drinks left to Shelly</a:t>
            </a:r>
          </a:p>
          <a:p>
            <a:pPr eaLnBrk="1" hangingPunct="1"/>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0560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Umpire Uniform</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457200" y="1600200"/>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1" i="1" u="none" strike="noStrike" kern="1200" cap="none" spc="0" normalizeH="0" baseline="0" noProof="0" dirty="0">
                <a:ln>
                  <a:noFill/>
                </a:ln>
                <a:solidFill>
                  <a:srgbClr val="FF0000"/>
                </a:solidFill>
                <a:effectLst/>
                <a:uLnTx/>
                <a:uFillTx/>
                <a:latin typeface="Constantia" panose="02030602050306030303" pitchFamily="18" charset="0"/>
                <a:ea typeface="+mn-ea"/>
                <a:cs typeface="+mn-cs"/>
              </a:rPr>
              <a:t>RED </a:t>
            </a:r>
            <a:r>
              <a:rPr kumimoji="0" lang="en-US" sz="3200" b="0" i="0" u="none" strike="noStrike" kern="1200" cap="none" spc="0" normalizeH="0" baseline="0" noProof="0" dirty="0" err="1">
                <a:ln>
                  <a:noFill/>
                </a:ln>
                <a:solidFill>
                  <a:sysClr val="windowText" lastClr="000000"/>
                </a:solidFill>
                <a:effectLst/>
                <a:uLnTx/>
                <a:uFillTx/>
                <a:latin typeface="Constantia" panose="02030602050306030303" pitchFamily="18" charset="0"/>
                <a:ea typeface="+mn-ea"/>
                <a:cs typeface="+mn-cs"/>
              </a:rPr>
              <a:t>Boombah</a:t>
            </a:r>
            <a:r>
              <a:rPr kumimoji="0" lang="en-US" sz="3200" b="0"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 Official Polo Shirt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FF0000"/>
                </a:solidFill>
                <a:effectLst/>
                <a:uLnTx/>
                <a:uFillTx/>
                <a:latin typeface="Constantia" panose="02030602050306030303" pitchFamily="18" charset="0"/>
                <a:ea typeface="+mn-ea"/>
                <a:cs typeface="+mn-cs"/>
              </a:rPr>
              <a:t>Exposed sleeves </a:t>
            </a:r>
            <a:r>
              <a:rPr kumimoji="0" lang="en-US" sz="3200" b="1" i="1" u="sng" strike="noStrike" kern="1200" cap="none" spc="0" normalizeH="0" baseline="0" noProof="0" dirty="0">
                <a:ln>
                  <a:noFill/>
                </a:ln>
                <a:solidFill>
                  <a:srgbClr val="FF0000"/>
                </a:solidFill>
                <a:effectLst/>
                <a:uLnTx/>
                <a:uFillTx/>
                <a:latin typeface="Constantia" panose="02030602050306030303" pitchFamily="18" charset="0"/>
                <a:ea typeface="+mn-ea"/>
                <a:cs typeface="+mn-cs"/>
              </a:rPr>
              <a:t>MUST </a:t>
            </a:r>
            <a:r>
              <a:rPr kumimoji="0" lang="en-US" sz="3200" b="0" i="1" u="none" strike="noStrike" kern="1200" cap="none" spc="0" normalizeH="0" baseline="0" noProof="0" dirty="0">
                <a:ln>
                  <a:noFill/>
                </a:ln>
                <a:solidFill>
                  <a:srgbClr val="FF0000"/>
                </a:solidFill>
                <a:effectLst/>
                <a:uLnTx/>
                <a:uFillTx/>
                <a:latin typeface="Constantia" panose="02030602050306030303" pitchFamily="18" charset="0"/>
                <a:ea typeface="+mn-ea"/>
                <a:cs typeface="+mn-cs"/>
              </a:rPr>
              <a:t>match the polo shirt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HEATHER GREY pants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BLACK </a:t>
            </a:r>
            <a:r>
              <a:rPr kumimoji="0" lang="en-US" sz="3200" b="1" i="0" u="none" strike="noStrike" kern="1200" cap="none" spc="0" normalizeH="0" baseline="0" noProof="0" dirty="0" err="1">
                <a:ln>
                  <a:noFill/>
                </a:ln>
                <a:solidFill>
                  <a:sysClr val="windowText" lastClr="000000"/>
                </a:solidFill>
                <a:effectLst/>
                <a:uLnTx/>
                <a:uFillTx/>
                <a:latin typeface="Constantia" panose="02030602050306030303" pitchFamily="18" charset="0"/>
                <a:ea typeface="+mn-ea"/>
                <a:cs typeface="+mn-cs"/>
              </a:rPr>
              <a:t>Boombah</a:t>
            </a:r>
            <a:r>
              <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 Umpire Jacket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ALL BLACK hat with </a:t>
            </a:r>
            <a:r>
              <a:rPr kumimoji="0" lang="en-US" sz="3200" b="1" i="1" u="none" strike="noStrike" kern="1200" cap="none" spc="0" normalizeH="0" baseline="0" noProof="0" dirty="0">
                <a:ln>
                  <a:noFill/>
                </a:ln>
                <a:solidFill>
                  <a:srgbClr val="FF0000"/>
                </a:solidFill>
                <a:effectLst/>
                <a:uLnTx/>
                <a:uFillTx/>
                <a:latin typeface="Constantia" panose="02030602050306030303" pitchFamily="18" charset="0"/>
                <a:ea typeface="+mn-ea"/>
                <a:cs typeface="+mn-cs"/>
              </a:rPr>
              <a:t>Red letters</a:t>
            </a:r>
            <a:endPar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Black ball bag</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ysClr val="windowText" lastClr="000000"/>
                </a:solidFill>
                <a:effectLst/>
                <a:uLnTx/>
                <a:uFillTx/>
                <a:latin typeface="Constantia" panose="02030602050306030303" pitchFamily="18" charset="0"/>
                <a:ea typeface="+mn-ea"/>
                <a:cs typeface="+mn-cs"/>
              </a:rPr>
              <a:t>Predominantly BLACK shoes (polished)</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408184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Umpire Uniform</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457200" y="1600200"/>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eaLnBrk="1" hangingPunct="1">
              <a:defRPr/>
            </a:pPr>
            <a:r>
              <a:rPr lang="en-US" dirty="0">
                <a:solidFill>
                  <a:sysClr val="windowText" lastClr="000000"/>
                </a:solidFill>
                <a:latin typeface="Times New Roman" panose="02020603050405020304" pitchFamily="18" charset="0"/>
                <a:cs typeface="Times New Roman" panose="02020603050405020304" pitchFamily="18" charset="0"/>
              </a:rPr>
              <a:t>The Association provided lineup card holders and flipping coins when you entered the meeting. </a:t>
            </a:r>
          </a:p>
          <a:p>
            <a:pPr lvl="1" eaLnBrk="1" hangingPunct="1">
              <a:defRPr/>
            </a:pPr>
            <a:r>
              <a:rPr lang="en-US" b="1" u="sng" dirty="0">
                <a:solidFill>
                  <a:sysClr val="windowText" lastClr="000000"/>
                </a:solidFill>
                <a:latin typeface="Times New Roman" panose="02020603050405020304" pitchFamily="18" charset="0"/>
                <a:cs typeface="Times New Roman" panose="02020603050405020304" pitchFamily="18" charset="0"/>
              </a:rPr>
              <a:t>We’re </a:t>
            </a:r>
            <a:r>
              <a:rPr lang="en-US" b="1" u="sng" dirty="0">
                <a:latin typeface="Times New Roman" panose="02020603050405020304" pitchFamily="18" charset="0"/>
                <a:cs typeface="Times New Roman" panose="02020603050405020304" pitchFamily="18" charset="0"/>
              </a:rPr>
              <a:t>USSSA</a:t>
            </a:r>
            <a:r>
              <a:rPr lang="en-US" dirty="0">
                <a:solidFill>
                  <a:sysClr val="windowText" lastClr="000000"/>
                </a:solidFill>
                <a:latin typeface="Times New Roman" panose="02020603050405020304" pitchFamily="18" charset="0"/>
                <a:cs typeface="Times New Roman" panose="02020603050405020304" pitchFamily="18" charset="0"/>
              </a:rPr>
              <a:t>. We should not be seeing other organizations items at our tournaments.</a:t>
            </a:r>
          </a:p>
          <a:p>
            <a:pPr lvl="1" eaLnBrk="1" hangingPunct="1">
              <a:defRPr/>
            </a:pPr>
            <a:r>
              <a:rPr lang="en-US" dirty="0">
                <a:solidFill>
                  <a:sysClr val="windowText" lastClr="000000"/>
                </a:solidFill>
                <a:latin typeface="Times New Roman" panose="02020603050405020304" pitchFamily="18" charset="0"/>
                <a:cs typeface="Times New Roman" panose="02020603050405020304" pitchFamily="18" charset="0"/>
              </a:rPr>
              <a:t>Other cardholders that don’t “promote” other organizations is acceptable</a:t>
            </a:r>
          </a:p>
          <a:p>
            <a:pPr lvl="1" eaLnBrk="1" hangingPunct="1">
              <a:defRPr/>
            </a:pPr>
            <a:r>
              <a:rPr lang="en-US" dirty="0">
                <a:solidFill>
                  <a:sysClr val="windowText" lastClr="000000"/>
                </a:solidFill>
                <a:latin typeface="Times New Roman" panose="02020603050405020304" pitchFamily="18" charset="0"/>
                <a:cs typeface="Times New Roman" panose="02020603050405020304" pitchFamily="18" charset="0"/>
              </a:rPr>
              <a:t>Pride and professionalism</a:t>
            </a:r>
          </a:p>
          <a:p>
            <a:pPr lvl="1" eaLnBrk="1" hangingPunct="1">
              <a:defRPr/>
            </a:pPr>
            <a:endParaRPr lang="en-US" dirty="0">
              <a:solidFill>
                <a:sysClr val="windowText" lastClr="000000"/>
              </a:solidFill>
              <a:latin typeface="Times New Roman" panose="02020603050405020304" pitchFamily="18" charset="0"/>
              <a:cs typeface="Times New Roman" panose="02020603050405020304" pitchFamily="18" charset="0"/>
            </a:endParaRPr>
          </a:p>
          <a:p>
            <a:pPr lvl="1" eaLnBrk="1" hangingPunct="1">
              <a:defRPr/>
            </a:pPr>
            <a:r>
              <a:rPr lang="en-US" dirty="0">
                <a:solidFill>
                  <a:sysClr val="windowText" lastClr="000000"/>
                </a:solidFill>
                <a:latin typeface="Times New Roman" panose="02020603050405020304" pitchFamily="18" charset="0"/>
                <a:cs typeface="Times New Roman" panose="02020603050405020304" pitchFamily="18" charset="0"/>
              </a:rPr>
              <a:t>Umpires who were unable to attend the meeting will receive their cardholders and coins at tournaments. </a:t>
            </a:r>
          </a:p>
          <a:p>
            <a:pPr lvl="1" eaLnBrk="1" hangingPunct="1">
              <a:defRPr/>
            </a:pPr>
            <a:endParaRPr kumimoji="0" lang="en-US" sz="28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272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457200" y="1600200"/>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1F497D"/>
                </a:solidFill>
                <a:effectLst/>
                <a:uLnTx/>
                <a:uFillTx/>
                <a:latin typeface="Calibri"/>
                <a:ea typeface="+mn-ea"/>
                <a:cs typeface="+mn-cs"/>
              </a:rPr>
              <a:t>The rule book is printed every 2 years. </a:t>
            </a:r>
            <a:endParaRPr lang="en-US" dirty="0">
              <a:solidFill>
                <a:srgbClr val="1F497D"/>
              </a:solidFill>
              <a:latin typeface="Calibri"/>
            </a:endParaRPr>
          </a:p>
          <a:p>
            <a:pPr lvl="1" indent="-342900" eaLnBrk="1" hangingPunct="1">
              <a:buFont typeface="Arial" panose="020B0604020202020204" pitchFamily="34" charset="0"/>
              <a:buChar char="•"/>
              <a:defRPr/>
            </a:pPr>
            <a:r>
              <a:rPr lang="en-US" dirty="0">
                <a:solidFill>
                  <a:srgbClr val="1F497D"/>
                </a:solidFill>
                <a:latin typeface="Calibri"/>
              </a:rPr>
              <a:t>(Except when there is a pandemic) New printed book in 2022.</a:t>
            </a:r>
            <a:endParaRPr kumimoji="0" lang="en-US" b="0" i="0" u="none" strike="noStrike" kern="1200" cap="none" spc="0" normalizeH="0" baseline="0" noProof="0" dirty="0">
              <a:ln>
                <a:noFill/>
              </a:ln>
              <a:solidFill>
                <a:srgbClr val="1F497D"/>
              </a:solidFill>
              <a:effectLst/>
              <a:uLnTx/>
              <a:uFillTx/>
              <a:latin typeface="Calibri"/>
              <a:ea typeface="+mn-ea"/>
              <a:cs typeface="+mn-cs"/>
            </a:endParaRP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Calibri"/>
                <a:ea typeface="+mn-ea"/>
                <a:cs typeface="+mn-cs"/>
              </a:rPr>
              <a:t>Current book is 15</a:t>
            </a:r>
            <a:r>
              <a:rPr kumimoji="0" lang="en-US" sz="2800" b="0" i="0" u="none" strike="noStrike" kern="1200" cap="none" spc="0" normalizeH="0" baseline="30000" noProof="0" dirty="0">
                <a:ln>
                  <a:noFill/>
                </a:ln>
                <a:solidFill>
                  <a:srgbClr val="1F497D"/>
                </a:solidFill>
                <a:effectLst/>
                <a:uLnTx/>
                <a:uFillTx/>
                <a:latin typeface="Calibri"/>
                <a:ea typeface="+mn-ea"/>
                <a:cs typeface="+mn-cs"/>
              </a:rPr>
              <a:t>th</a:t>
            </a:r>
            <a:r>
              <a:rPr kumimoji="0" lang="en-US" sz="2800" b="0" i="0" u="none" strike="noStrike" kern="1200" cap="none" spc="0" normalizeH="0" baseline="0" noProof="0" dirty="0">
                <a:ln>
                  <a:noFill/>
                </a:ln>
                <a:solidFill>
                  <a:srgbClr val="1F497D"/>
                </a:solidFill>
                <a:effectLst/>
                <a:uLnTx/>
                <a:uFillTx/>
                <a:latin typeface="Calibri"/>
                <a:ea typeface="+mn-ea"/>
                <a:cs typeface="+mn-cs"/>
              </a:rPr>
              <a:t> Edition </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1F497D"/>
                </a:solidFill>
                <a:effectLst/>
                <a:uLnTx/>
                <a:uFillTx/>
                <a:latin typeface="Calibri"/>
                <a:ea typeface="+mn-ea"/>
                <a:cs typeface="+mn-cs"/>
              </a:rPr>
              <a:t>“</a:t>
            </a:r>
            <a:r>
              <a:rPr kumimoji="0" lang="en-US" sz="3200" b="0" i="1" u="none" strike="noStrike" kern="1200" cap="none" spc="0" normalizeH="0" baseline="0" noProof="0" dirty="0">
                <a:ln>
                  <a:noFill/>
                </a:ln>
                <a:solidFill>
                  <a:srgbClr val="1F497D"/>
                </a:solidFill>
                <a:effectLst/>
                <a:uLnTx/>
                <a:uFillTx/>
                <a:latin typeface="Calibri"/>
                <a:ea typeface="+mn-ea"/>
                <a:cs typeface="+mn-cs"/>
              </a:rPr>
              <a:t>The On-Line Rule Book Supersedes the Printed Edition” </a:t>
            </a:r>
            <a:r>
              <a:rPr kumimoji="0" lang="en-US" sz="1600" b="0" i="1" u="none" strike="noStrike" kern="1200" cap="none" spc="0" normalizeH="0" baseline="0" noProof="0" dirty="0">
                <a:ln>
                  <a:noFill/>
                </a:ln>
                <a:solidFill>
                  <a:srgbClr val="1F497D"/>
                </a:solidFill>
                <a:effectLst/>
                <a:uLnTx/>
                <a:uFillTx/>
                <a:latin typeface="Calibri"/>
                <a:ea typeface="+mn-ea"/>
                <a:cs typeface="+mn-cs"/>
              </a:rPr>
              <a:t>(page 6)</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1600" b="0" i="1" u="none" strike="noStrike" kern="1200" cap="none" spc="0" normalizeH="0" baseline="0" noProof="0" dirty="0">
              <a:ln>
                <a:noFill/>
              </a:ln>
              <a:solidFill>
                <a:srgbClr val="1F497D"/>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F497D"/>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1F497D"/>
                </a:solidFill>
                <a:effectLst/>
                <a:uLnTx/>
                <a:uFillTx/>
                <a:latin typeface="Calibri"/>
                <a:ea typeface="+mn-ea"/>
                <a:cs typeface="+mn-cs"/>
              </a:rPr>
              <a:t>Any rule changes that occur during the season will be sent to </a:t>
            </a:r>
            <a:r>
              <a:rPr kumimoji="0" lang="en-US" sz="3200" b="0" i="0" u="sng" strike="noStrike" kern="1200" cap="none" spc="0" normalizeH="0" baseline="0" noProof="0" dirty="0">
                <a:ln>
                  <a:noFill/>
                </a:ln>
                <a:solidFill>
                  <a:srgbClr val="1F497D"/>
                </a:solidFill>
                <a:effectLst/>
                <a:uLnTx/>
                <a:uFillTx/>
                <a:latin typeface="Calibri"/>
                <a:ea typeface="+mn-ea"/>
                <a:cs typeface="+mn-cs"/>
              </a:rPr>
              <a:t>all</a:t>
            </a:r>
            <a:r>
              <a:rPr kumimoji="0" lang="en-US" sz="3200" b="0" i="0" u="none" strike="noStrike" kern="1200" cap="none" spc="0" normalizeH="0" baseline="0" noProof="0" dirty="0">
                <a:ln>
                  <a:noFill/>
                </a:ln>
                <a:solidFill>
                  <a:srgbClr val="1F497D"/>
                </a:solidFill>
                <a:effectLst/>
                <a:uLnTx/>
                <a:uFillTx/>
                <a:latin typeface="Calibri"/>
                <a:ea typeface="+mn-ea"/>
                <a:cs typeface="+mn-cs"/>
              </a:rPr>
              <a:t> USSSA of Colorado Fast Pitch Umpires via email by the State UIC</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8930297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10" name="Group 9">
            <a:extLst>
              <a:ext uri="{FF2B5EF4-FFF2-40B4-BE49-F238E27FC236}">
                <a16:creationId xmlns:a16="http://schemas.microsoft.com/office/drawing/2014/main" id="{CC6332ED-5A3F-4214-B8D6-2E2A18974EF3}"/>
              </a:ext>
            </a:extLst>
          </p:cNvPr>
          <p:cNvGrpSpPr/>
          <p:nvPr/>
        </p:nvGrpSpPr>
        <p:grpSpPr>
          <a:xfrm>
            <a:off x="1446000" y="1406879"/>
            <a:ext cx="8337692" cy="5440362"/>
            <a:chOff x="451701" y="1524000"/>
            <a:chExt cx="8337692" cy="5440362"/>
          </a:xfrm>
        </p:grpSpPr>
        <p:pic>
          <p:nvPicPr>
            <p:cNvPr id="11" name="Picture 10">
              <a:extLst>
                <a:ext uri="{FF2B5EF4-FFF2-40B4-BE49-F238E27FC236}">
                  <a16:creationId xmlns:a16="http://schemas.microsoft.com/office/drawing/2014/main" id="{938430B1-9EB7-485B-9B3B-A1914F485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701" y="1524000"/>
              <a:ext cx="3058674" cy="5440362"/>
            </a:xfrm>
            <a:prstGeom prst="rect">
              <a:avLst/>
            </a:prstGeom>
          </p:spPr>
        </p:pic>
        <p:sp>
          <p:nvSpPr>
            <p:cNvPr id="12" name="TextBox 11">
              <a:extLst>
                <a:ext uri="{FF2B5EF4-FFF2-40B4-BE49-F238E27FC236}">
                  <a16:creationId xmlns:a16="http://schemas.microsoft.com/office/drawing/2014/main" id="{4CA562A4-4C15-4625-85E7-6B0CE44DFF8A}"/>
                </a:ext>
              </a:extLst>
            </p:cNvPr>
            <p:cNvSpPr txBox="1"/>
            <p:nvPr/>
          </p:nvSpPr>
          <p:spPr>
            <a:xfrm>
              <a:off x="4436919" y="1981200"/>
              <a:ext cx="4352474" cy="2308324"/>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Page 1 states:</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Fifteenth Edition</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Printed 1-2019.</a:t>
              </a: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On the bottom of each page:</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15</a:t>
              </a:r>
              <a:r>
                <a:rPr kumimoji="0" lang="en-US" sz="2400" b="1" i="0" u="none" strike="noStrike" kern="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th</a:t>
              </a:r>
              <a:r>
                <a:rPr kumimoji="0" lang="en-US" sz="24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Edition (Printed 1-2019)</a:t>
              </a:r>
            </a:p>
          </p:txBody>
        </p:sp>
        <p:sp>
          <p:nvSpPr>
            <p:cNvPr id="13" name="Oval 12">
              <a:extLst>
                <a:ext uri="{FF2B5EF4-FFF2-40B4-BE49-F238E27FC236}">
                  <a16:creationId xmlns:a16="http://schemas.microsoft.com/office/drawing/2014/main" id="{B70E2EF3-2B22-4008-AA64-1F76627A4AB5}"/>
                </a:ext>
              </a:extLst>
            </p:cNvPr>
            <p:cNvSpPr/>
            <p:nvPr/>
          </p:nvSpPr>
          <p:spPr>
            <a:xfrm>
              <a:off x="1447800" y="5867400"/>
              <a:ext cx="1066800" cy="457200"/>
            </a:xfrm>
            <a:prstGeom prst="ellipse">
              <a:avLst/>
            </a:prstGeom>
            <a:noFill/>
            <a:ln w="76200" cap="flat" cmpd="sng" algn="ctr">
              <a:solidFill>
                <a:srgbClr val="FFC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423151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 Changes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Calibri"/>
                <a:ea typeface="+mn-ea"/>
                <a:cs typeface="+mn-cs"/>
              </a:rPr>
              <a:t>Changes effective January 1, 2020 (No changes for 2021)</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Not really changes, but enhancements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Page 3 Leadership Team</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David Maury replaced Dr. Charles </a:t>
            </a:r>
            <a:r>
              <a:rPr kumimoji="0" lang="en-US" sz="2800" b="0" i="1" u="none" strike="noStrike" kern="1200" cap="none" spc="0" normalizeH="0" baseline="0" noProof="0" dirty="0" err="1">
                <a:ln>
                  <a:noFill/>
                </a:ln>
                <a:solidFill>
                  <a:srgbClr val="1F497D"/>
                </a:solidFill>
                <a:effectLst/>
                <a:uLnTx/>
                <a:uFillTx/>
                <a:latin typeface="Times New Roman" panose="02020603050405020304" pitchFamily="18" charset="0"/>
                <a:ea typeface="+mn-ea"/>
                <a:cs typeface="Times New Roman" panose="02020603050405020304" pitchFamily="18" charset="0"/>
              </a:rPr>
              <a:t>Beckwell</a:t>
            </a:r>
            <a:r>
              <a:rPr kumimoji="0" lang="en-US" sz="28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 DDS as National Director of Officials (Softball and Baseball)</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6 Sec 1 – Modifies Requirement for Pitcher’s Foot Placement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6 Sec 1A-I Effect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6 Sec 1J – Enhances Penalty for Intentional Illegal Pitch</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266720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 Changes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12 Sec 1 – Clarifies Coach Sit-out for Ejection</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17 Item 8 – No Bunting in Coach/Machine Pitch</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Bylaw Art VI, Sec 2B – Note, pertains to World Tournament Play. Home/Visitor Choice </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096192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 Changes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6 Sec 1 – Modifies Requirement for Pitcher’s Foot Placement</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en-US" dirty="0">
                <a:effectLst/>
                <a:latin typeface="Times New Roman" panose="02020603050405020304" pitchFamily="18" charset="0"/>
              </a:rPr>
              <a:t>Prior to the pitch, the pitcher shall take a position with their pivot foot </a:t>
            </a:r>
            <a:r>
              <a:rPr lang="en-US" b="1" u="sng" dirty="0">
                <a:effectLst/>
                <a:latin typeface="Times New Roman" panose="02020603050405020304" pitchFamily="18" charset="0"/>
              </a:rPr>
              <a:t>in contact with the pitcher's plate</a:t>
            </a:r>
            <a:r>
              <a:rPr lang="en-US" dirty="0">
                <a:effectLst/>
                <a:latin typeface="Times New Roman" panose="02020603050405020304" pitchFamily="18" charset="0"/>
              </a:rPr>
              <a:t> and their non-pivot foot in contact with or behind the pitcher's plate. Both feet must be on the ground within or partially within the 24-inch length of the pitcher's plate.</a:t>
            </a: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32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endParaRPr>
          </a:p>
          <a:p>
            <a:pPr eaLnBrk="1" hangingPunct="1">
              <a:defRPr/>
            </a:pPr>
            <a:r>
              <a:rPr kumimoji="0" lang="en-US" sz="3600" b="0" i="1" u="none" strike="noStrike" kern="120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Rule 6 Sec 1A – I Effect </a:t>
            </a:r>
            <a:endParaRPr kumimoji="0" lang="en-US" b="0" i="0" u="none" strike="noStrike" kern="1200" cap="none" spc="0" normalizeH="0" baseline="0" noProof="0" dirty="0">
              <a:ln>
                <a:noFill/>
              </a:ln>
              <a:solidFill>
                <a:sysClr val="windowText" lastClr="000000"/>
              </a:solidFill>
              <a:uLnTx/>
              <a:uFillTx/>
              <a:latin typeface="Times New Roman" panose="02020603050405020304" pitchFamily="18" charset="0"/>
              <a:ea typeface="+mn-ea"/>
              <a:cs typeface="+mn-cs"/>
            </a:endParaRPr>
          </a:p>
          <a:p>
            <a:pPr marL="4572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en-US" i="1" dirty="0">
                <a:solidFill>
                  <a:sysClr val="windowText" lastClr="000000"/>
                </a:solidFill>
                <a:effectLst/>
                <a:latin typeface="Times New Roman" panose="02020603050405020304" pitchFamily="18" charset="0"/>
              </a:rPr>
              <a:t>Illegal Pitch</a:t>
            </a:r>
            <a:endParaRPr kumimoji="0" lang="en-US" sz="2800" b="0" i="1"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37394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 Changes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eaLnBrk="1" hangingPunct="1">
              <a:defRPr/>
            </a:pPr>
            <a:r>
              <a:rPr lang="en-US" i="1" dirty="0">
                <a:solidFill>
                  <a:srgbClr val="1F497D"/>
                </a:solidFill>
                <a:latin typeface="Times New Roman" panose="02020603050405020304" pitchFamily="18" charset="0"/>
                <a:cs typeface="Times New Roman" panose="02020603050405020304" pitchFamily="18" charset="0"/>
              </a:rPr>
              <a:t>Rule 6 Sec 1J – Enhances Penalty for Intentional Illegal Pitch</a:t>
            </a:r>
          </a:p>
          <a:p>
            <a:pPr marL="457200" lvl="1" indent="0" eaLnBrk="1" hangingPunct="1">
              <a:buNone/>
              <a:defRPr/>
            </a:pPr>
            <a:r>
              <a:rPr lang="en-US" dirty="0">
                <a:effectLst/>
                <a:latin typeface="Times New Roman" panose="02020603050405020304" pitchFamily="18" charset="0"/>
              </a:rPr>
              <a:t>Rule 6 Sec 1J: The pitcher shall not deliberately drop, roll, bounce, </a:t>
            </a:r>
            <a:r>
              <a:rPr lang="en-US" dirty="0" err="1">
                <a:effectLst/>
                <a:latin typeface="Times New Roman" panose="02020603050405020304" pitchFamily="18" charset="0"/>
              </a:rPr>
              <a:t>etc</a:t>
            </a:r>
            <a:r>
              <a:rPr lang="en-US" dirty="0">
                <a:effectLst/>
                <a:latin typeface="Times New Roman" panose="02020603050405020304" pitchFamily="18" charset="0"/>
              </a:rPr>
              <a:t>, the ball while in the pitching position in order to prevent the batter from striking it.</a:t>
            </a:r>
          </a:p>
          <a:p>
            <a:pPr marL="457200" lvl="1" indent="0" eaLnBrk="1" hangingPunct="1">
              <a:buNone/>
              <a:defRPr/>
            </a:pPr>
            <a:r>
              <a:rPr lang="en-US" i="1" dirty="0">
                <a:effectLst/>
                <a:latin typeface="Times New Roman" panose="02020603050405020304" pitchFamily="18" charset="0"/>
              </a:rPr>
              <a:t>PENALTY: The ball is dead at the end of playing action. The batter is awarded a ball which may be declined by the offensive coach. FIRST OFFENSE is a team warning. SECOND OFFENSE and any subsequent violation the offender is restricted to the bench for the remainder of the game and their current head coach shall be ejected.</a:t>
            </a:r>
            <a:endParaRPr lang="en-US" i="1" dirty="0">
              <a:solidFill>
                <a:srgbClr val="1F497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542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Rules 15</a:t>
            </a:r>
            <a:r>
              <a:rPr lang="en-US" sz="3400" b="1" i="1" baseline="30000" dirty="0">
                <a:solidFill>
                  <a:srgbClr val="FF0000"/>
                </a:solidFill>
                <a:latin typeface="Times New Roman" panose="02020603050405020304" pitchFamily="18" charset="0"/>
                <a:cs typeface="Times New Roman" panose="02020603050405020304" pitchFamily="18" charset="0"/>
              </a:rPr>
              <a:t>th</a:t>
            </a:r>
            <a:r>
              <a:rPr lang="en-US" sz="3400" b="1" i="1" dirty="0">
                <a:solidFill>
                  <a:srgbClr val="FF0000"/>
                </a:solidFill>
                <a:latin typeface="Times New Roman" panose="02020603050405020304" pitchFamily="18" charset="0"/>
                <a:cs typeface="Times New Roman" panose="02020603050405020304" pitchFamily="18" charset="0"/>
              </a:rPr>
              <a:t> Edition Changes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eaLnBrk="1" hangingPunct="1">
              <a:defRPr/>
            </a:pPr>
            <a:r>
              <a:rPr lang="en-US" i="1" dirty="0">
                <a:solidFill>
                  <a:srgbClr val="1F497D"/>
                </a:solidFill>
                <a:latin typeface="Times New Roman" panose="02020603050405020304" pitchFamily="18" charset="0"/>
                <a:cs typeface="Times New Roman" panose="02020603050405020304" pitchFamily="18" charset="0"/>
              </a:rPr>
              <a:t>Rule 12 Sec 1 – Clarifies Coach Sit-out for Ejection</a:t>
            </a:r>
          </a:p>
          <a:p>
            <a:pPr marL="0" lvl="0" indent="0" eaLnBrk="1" hangingPunct="1">
              <a:buNone/>
              <a:defRPr/>
            </a:pPr>
            <a:r>
              <a:rPr lang="en-US" i="1" dirty="0">
                <a:solidFill>
                  <a:srgbClr val="1F497D"/>
                </a:solidFill>
                <a:latin typeface="Times New Roman" panose="02020603050405020304" pitchFamily="18" charset="0"/>
                <a:cs typeface="Times New Roman" panose="02020603050405020304" pitchFamily="18" charset="0"/>
              </a:rPr>
              <a:t>   </a:t>
            </a:r>
            <a:r>
              <a:rPr lang="en-US" dirty="0">
                <a:effectLst/>
                <a:latin typeface="Times New Roman" panose="02020603050405020304" pitchFamily="18" charset="0"/>
              </a:rPr>
              <a:t>Sec 1. A coach/manager who is ejected shall leave the vicinity (out of sight and out of sound) of the playing area immediately and is prohibited from any further contact (direct or indirect) with the team during the remainder of the game. The ejected coach/manager must sit out the remainder of that game and the following game </a:t>
            </a:r>
            <a:r>
              <a:rPr lang="en-US" i="1" dirty="0">
                <a:effectLst/>
                <a:latin typeface="Times New Roman" panose="02020603050405020304" pitchFamily="18" charset="0"/>
              </a:rPr>
              <a:t>which must be actually played (i.e. - a non-played forfeit game will not satisfy the sit out requirement).</a:t>
            </a:r>
            <a:r>
              <a:rPr lang="en-US" dirty="0">
                <a:effectLst/>
                <a:latin typeface="Times New Roman" panose="02020603050405020304" pitchFamily="18" charset="0"/>
              </a:rPr>
              <a:t> They are barred from coaching in the tournament until that team has completed their next game.</a:t>
            </a:r>
            <a:endParaRPr lang="en-US" i="1" dirty="0">
              <a:solidFill>
                <a:srgbClr val="1F497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62837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8"/>
            <a:ext cx="11483266" cy="525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eaLnBrk="1" fontAlgn="auto" hangingPunct="1">
              <a:spcAft>
                <a:spcPts val="0"/>
              </a:spcAft>
              <a:defRPr/>
            </a:pPr>
            <a:r>
              <a:rPr lang="en-US" dirty="0">
                <a:solidFill>
                  <a:prstClr val="black"/>
                </a:solidFill>
                <a:latin typeface="Times New Roman" panose="02020603050405020304" pitchFamily="18" charset="0"/>
                <a:cs typeface="Times New Roman" panose="02020603050405020304" pitchFamily="18" charset="0"/>
              </a:rPr>
              <a:t>Tournament Rules</a:t>
            </a:r>
          </a:p>
          <a:p>
            <a:pPr lvl="0" eaLnBrk="1" fontAlgn="auto" hangingPunct="1">
              <a:spcAft>
                <a:spcPts val="0"/>
              </a:spcAft>
              <a:defRPr/>
            </a:pPr>
            <a:r>
              <a:rPr lang="en-US" dirty="0">
                <a:solidFill>
                  <a:prstClr val="black"/>
                </a:solidFill>
                <a:latin typeface="Times New Roman" panose="02020603050405020304" pitchFamily="18" charset="0"/>
                <a:cs typeface="Times New Roman" panose="02020603050405020304" pitchFamily="18" charset="0"/>
              </a:rPr>
              <a:t>USSSA of Colorado and Wyoming Tournaments are non-protest tournaments!</a:t>
            </a:r>
          </a:p>
          <a:p>
            <a:pPr lvl="1" eaLnBrk="1" fontAlgn="auto" hangingPunct="1">
              <a:spcAft>
                <a:spcPts val="0"/>
              </a:spcAft>
              <a:defRPr/>
            </a:pPr>
            <a:r>
              <a:rPr lang="en-US" dirty="0">
                <a:solidFill>
                  <a:prstClr val="black"/>
                </a:solidFill>
                <a:latin typeface="Times New Roman" panose="02020603050405020304" pitchFamily="18" charset="0"/>
                <a:cs typeface="Times New Roman" panose="02020603050405020304" pitchFamily="18" charset="0"/>
              </a:rPr>
              <a:t>Umpires decisions are final</a:t>
            </a:r>
          </a:p>
          <a:p>
            <a:pPr lvl="2" eaLnBrk="1" fontAlgn="auto" hangingPunct="1">
              <a:spcAft>
                <a:spcPts val="0"/>
              </a:spcAft>
              <a:defRPr/>
            </a:pPr>
            <a:r>
              <a:rPr lang="en-US" dirty="0">
                <a:solidFill>
                  <a:prstClr val="black"/>
                </a:solidFill>
                <a:latin typeface="Times New Roman" panose="02020603050405020304" pitchFamily="18" charset="0"/>
                <a:cs typeface="Times New Roman" panose="02020603050405020304" pitchFamily="18" charset="0"/>
              </a:rPr>
              <a:t>There’s two umpires on the field. Get together. </a:t>
            </a:r>
          </a:p>
          <a:p>
            <a:pPr lvl="0" eaLnBrk="1" fontAlgn="auto" hangingPunct="1">
              <a:spcAft>
                <a:spcPts val="0"/>
              </a:spcAft>
              <a:defRPr/>
            </a:pPr>
            <a:r>
              <a:rPr lang="en-US" b="1" dirty="0">
                <a:solidFill>
                  <a:prstClr val="black"/>
                </a:solidFill>
                <a:latin typeface="Times New Roman" panose="02020603050405020304" pitchFamily="18" charset="0"/>
                <a:cs typeface="Times New Roman" panose="02020603050405020304" pitchFamily="18" charset="0"/>
              </a:rPr>
              <a:t>“</a:t>
            </a:r>
            <a:r>
              <a:rPr lang="en-US" b="1" i="1" dirty="0">
                <a:solidFill>
                  <a:prstClr val="black"/>
                </a:solidFill>
                <a:latin typeface="Times New Roman" panose="02020603050405020304" pitchFamily="18" charset="0"/>
                <a:cs typeface="Times New Roman" panose="02020603050405020304" pitchFamily="18" charset="0"/>
              </a:rPr>
              <a:t>Be decisive. Right or wrong, make a decision. The road of life is paved with flat squirrels who couldn’t make a decision</a:t>
            </a:r>
            <a:r>
              <a:rPr lang="en-US" b="1" dirty="0">
                <a:solidFill>
                  <a:prstClr val="black"/>
                </a:solidFill>
                <a:latin typeface="Times New Roman" panose="02020603050405020304" pitchFamily="18" charset="0"/>
                <a:cs typeface="Times New Roman" panose="02020603050405020304" pitchFamily="18" charset="0"/>
              </a:rPr>
              <a:t>.”</a:t>
            </a:r>
          </a:p>
          <a:p>
            <a:pPr lvl="2" eaLnBrk="1" fontAlgn="auto" hangingPunct="1">
              <a:spcAft>
                <a:spcPts val="0"/>
              </a:spcAft>
              <a:defRPr/>
            </a:pPr>
            <a:r>
              <a:rPr lang="en-US" b="1" dirty="0">
                <a:solidFill>
                  <a:prstClr val="black"/>
                </a:solidFill>
                <a:latin typeface="Times New Roman" panose="02020603050405020304" pitchFamily="18" charset="0"/>
                <a:cs typeface="Times New Roman" panose="02020603050405020304" pitchFamily="18" charset="0"/>
              </a:rPr>
              <a:t>~unknown~</a:t>
            </a:r>
          </a:p>
        </p:txBody>
      </p:sp>
    </p:spTree>
    <p:extLst>
      <p:ext uri="{BB962C8B-B14F-4D97-AF65-F5344CB8AC3E}">
        <p14:creationId xmlns:p14="http://schemas.microsoft.com/office/powerpoint/2010/main" val="13530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8"/>
            <a:ext cx="11483266" cy="525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en-US" dirty="0">
                <a:latin typeface="Times New Roman" panose="02020603050405020304" pitchFamily="18" charset="0"/>
                <a:cs typeface="Times New Roman" panose="02020603050405020304" pitchFamily="18" charset="0"/>
              </a:rPr>
              <a:t>Our tournaments use two sets of rules </a:t>
            </a:r>
          </a:p>
          <a:p>
            <a:pPr lvl="1" eaLnBrk="1" hangingPunct="1">
              <a:defRPr/>
            </a:pPr>
            <a:r>
              <a:rPr lang="en-US" sz="2600" dirty="0">
                <a:latin typeface="Times New Roman" panose="02020603050405020304" pitchFamily="18" charset="0"/>
                <a:cs typeface="Times New Roman" panose="02020603050405020304" pitchFamily="18" charset="0"/>
              </a:rPr>
              <a:t>Bat your line-up (Roster Batting) or CO/WY Book Rule</a:t>
            </a:r>
          </a:p>
          <a:p>
            <a:pPr lvl="1" eaLnBrk="1" hangingPunct="1">
              <a:defRPr/>
            </a:pPr>
            <a:r>
              <a:rPr lang="en-US" sz="2600" dirty="0">
                <a:latin typeface="Times New Roman" panose="02020603050405020304" pitchFamily="18" charset="0"/>
                <a:cs typeface="Times New Roman" panose="02020603050405020304" pitchFamily="18" charset="0"/>
              </a:rPr>
              <a:t>We DO NOT use Rule 5.2A (“continue dropping batters till below 8”)</a:t>
            </a:r>
          </a:p>
          <a:p>
            <a:pPr eaLnBrk="1" hangingPunct="1">
              <a:defRPr/>
            </a:pPr>
            <a:r>
              <a:rPr lang="en-US" dirty="0">
                <a:latin typeface="Times New Roman" panose="02020603050405020304" pitchFamily="18" charset="0"/>
                <a:cs typeface="Times New Roman" panose="02020603050405020304" pitchFamily="18" charset="0"/>
              </a:rPr>
              <a:t>Roster Batting – Team has option of batting their roster or not.</a:t>
            </a:r>
          </a:p>
          <a:p>
            <a:pPr lvl="1" eaLnBrk="1" hangingPunct="1">
              <a:defRPr/>
            </a:pPr>
            <a:r>
              <a:rPr lang="en-US" sz="2500" dirty="0">
                <a:latin typeface="Times New Roman" panose="02020603050405020304" pitchFamily="18" charset="0"/>
                <a:cs typeface="Times New Roman" panose="02020603050405020304" pitchFamily="18" charset="0"/>
              </a:rPr>
              <a:t>Having only 9 players is considered batting your line-up</a:t>
            </a:r>
          </a:p>
          <a:p>
            <a:pPr lvl="1" eaLnBrk="1" hangingPunct="1">
              <a:defRPr/>
            </a:pPr>
            <a:r>
              <a:rPr lang="en-US" sz="2500" dirty="0">
                <a:latin typeface="Times New Roman" panose="02020603050405020304" pitchFamily="18" charset="0"/>
                <a:cs typeface="Times New Roman" panose="02020603050405020304" pitchFamily="18" charset="0"/>
              </a:rPr>
              <a:t>Teams MUST submit LINE-UP cards at pre-game. </a:t>
            </a:r>
          </a:p>
          <a:p>
            <a:pPr lvl="1" eaLnBrk="1" hangingPunct="1">
              <a:defRPr/>
            </a:pPr>
            <a:r>
              <a:rPr lang="en-US" sz="2500" dirty="0">
                <a:latin typeface="Times New Roman" panose="02020603050405020304" pitchFamily="18" charset="0"/>
                <a:cs typeface="Times New Roman" panose="02020603050405020304" pitchFamily="18" charset="0"/>
              </a:rPr>
              <a:t>Pitch and Catcher must be designated.</a:t>
            </a:r>
          </a:p>
          <a:p>
            <a:pPr lvl="1" eaLnBrk="1" hangingPunct="1">
              <a:defRPr/>
            </a:pPr>
            <a:r>
              <a:rPr lang="en-US" sz="2500" dirty="0">
                <a:latin typeface="Times New Roman" panose="02020603050405020304" pitchFamily="18" charset="0"/>
                <a:cs typeface="Times New Roman" panose="02020603050405020304" pitchFamily="18" charset="0"/>
              </a:rPr>
              <a:t>Courtesy Runner is the Last Completed at Bat (LCAB)</a:t>
            </a:r>
          </a:p>
          <a:p>
            <a:pPr lvl="1" eaLnBrk="1" hangingPunct="1">
              <a:defRPr/>
            </a:pPr>
            <a:r>
              <a:rPr lang="en-US" sz="2500" b="1" u="sng" dirty="0">
                <a:latin typeface="Times New Roman" panose="02020603050405020304" pitchFamily="18" charset="0"/>
                <a:cs typeface="Times New Roman" panose="02020603050405020304" pitchFamily="18" charset="0"/>
              </a:rPr>
              <a:t>DEFENSE</a:t>
            </a:r>
            <a:r>
              <a:rPr lang="en-US" sz="2500" dirty="0">
                <a:latin typeface="Times New Roman" panose="02020603050405020304" pitchFamily="18" charset="0"/>
                <a:cs typeface="Times New Roman" panose="02020603050405020304" pitchFamily="18" charset="0"/>
              </a:rPr>
              <a:t> has “free substitution”</a:t>
            </a:r>
          </a:p>
          <a:p>
            <a:pPr lvl="1" eaLnBrk="1" hangingPunct="1">
              <a:defRPr/>
            </a:pPr>
            <a:r>
              <a:rPr lang="en-US" sz="2500" dirty="0">
                <a:latin typeface="Times New Roman" panose="02020603050405020304" pitchFamily="18" charset="0"/>
                <a:cs typeface="Times New Roman" panose="02020603050405020304" pitchFamily="18" charset="0"/>
              </a:rPr>
              <a:t>Team may play short-handed (ONE LESS PLAYER) and take an out when batting</a:t>
            </a:r>
          </a:p>
          <a:p>
            <a:pPr lvl="1" eaLnBrk="1" hangingPunct="1">
              <a:defRPr/>
            </a:pPr>
            <a:r>
              <a:rPr lang="en-US" sz="2500" dirty="0">
                <a:latin typeface="Times New Roman" panose="02020603050405020304" pitchFamily="18" charset="0"/>
                <a:cs typeface="Times New Roman" panose="02020603050405020304" pitchFamily="18" charset="0"/>
              </a:rPr>
              <a:t>Lose another player – game over.</a:t>
            </a:r>
          </a:p>
          <a:p>
            <a:pPr lvl="1" eaLnBrk="1" hangingPunct="1">
              <a:defRP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05967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457200" eaLnBrk="1" hangingPunct="1">
              <a:defRPr/>
            </a:pPr>
            <a:r>
              <a:rPr lang="en-US" dirty="0">
                <a:latin typeface="Times New Roman" panose="02020603050405020304" pitchFamily="18" charset="0"/>
                <a:cs typeface="Times New Roman" panose="02020603050405020304" pitchFamily="18" charset="0"/>
              </a:rPr>
              <a:t>CO/WY “Book Rule”</a:t>
            </a:r>
          </a:p>
          <a:p>
            <a:pPr marL="914400" lvl="1" indent="-457200" eaLnBrk="1" hangingPunct="1">
              <a:defRPr/>
            </a:pPr>
            <a:r>
              <a:rPr lang="en-US" dirty="0">
                <a:latin typeface="Times New Roman" panose="02020603050405020304" pitchFamily="18" charset="0"/>
                <a:cs typeface="Times New Roman" panose="02020603050405020304" pitchFamily="18" charset="0"/>
              </a:rPr>
              <a:t>NO BAT YOUR LINEUP (Roster Batting)</a:t>
            </a:r>
          </a:p>
          <a:p>
            <a:pPr marL="914400" lvl="1" indent="-457200" eaLnBrk="1" hangingPunct="1">
              <a:defRPr/>
            </a:pPr>
            <a:r>
              <a:rPr lang="en-US" dirty="0">
                <a:latin typeface="Times New Roman" panose="02020603050405020304" pitchFamily="18" charset="0"/>
                <a:cs typeface="Times New Roman" panose="02020603050405020304" pitchFamily="18" charset="0"/>
              </a:rPr>
              <a:t>Standard/traditional batting lineup</a:t>
            </a:r>
          </a:p>
          <a:p>
            <a:pPr marL="914400" lvl="1" indent="-457200" eaLnBrk="1" hangingPunct="1">
              <a:defRPr/>
            </a:pPr>
            <a:r>
              <a:rPr lang="en-US" dirty="0">
                <a:latin typeface="Times New Roman" panose="02020603050405020304" pitchFamily="18" charset="0"/>
                <a:cs typeface="Times New Roman" panose="02020603050405020304" pitchFamily="18" charset="0"/>
              </a:rPr>
              <a:t>9, 10 or 11 batters. Max number of players in lineup 12, max batters 11</a:t>
            </a:r>
          </a:p>
          <a:p>
            <a:pPr marL="914400" lvl="1" indent="-457200" eaLnBrk="1" hangingPunct="1">
              <a:defRPr/>
            </a:pPr>
            <a:r>
              <a:rPr lang="en-US" dirty="0">
                <a:latin typeface="Times New Roman" panose="02020603050405020304" pitchFamily="18" charset="0"/>
                <a:cs typeface="Times New Roman" panose="02020603050405020304" pitchFamily="18" charset="0"/>
              </a:rPr>
              <a:t>CR begins with substitutes before switching to LCAB</a:t>
            </a:r>
          </a:p>
          <a:p>
            <a:pPr marL="1314450" lvl="2" indent="-457200" eaLnBrk="1" hangingPunct="1">
              <a:defRPr/>
            </a:pPr>
            <a:r>
              <a:rPr lang="en-US" dirty="0">
                <a:latin typeface="Times New Roman" panose="02020603050405020304" pitchFamily="18" charset="0"/>
                <a:cs typeface="Times New Roman" panose="02020603050405020304" pitchFamily="18" charset="0"/>
              </a:rPr>
              <a:t>9 players only (no substitutes) team uses LCAB</a:t>
            </a:r>
          </a:p>
          <a:p>
            <a:pPr marL="914400" lvl="1" indent="-457200" eaLnBrk="1" hangingPunct="1">
              <a:defRPr/>
            </a:pPr>
            <a:r>
              <a:rPr lang="en-US" dirty="0">
                <a:latin typeface="Times New Roman" panose="02020603050405020304" pitchFamily="18" charset="0"/>
                <a:cs typeface="Times New Roman" panose="02020603050405020304" pitchFamily="18" charset="0"/>
              </a:rPr>
              <a:t>NO “free substitutes”. All substitutes must be reported to Plate Umpire</a:t>
            </a:r>
          </a:p>
          <a:p>
            <a:pPr marL="914400" lvl="1" indent="-457200" eaLnBrk="1" hangingPunct="1">
              <a:defRPr/>
            </a:pPr>
            <a:r>
              <a:rPr lang="en-US" dirty="0">
                <a:latin typeface="Times New Roman" panose="02020603050405020304" pitchFamily="18" charset="0"/>
                <a:cs typeface="Times New Roman" panose="02020603050405020304" pitchFamily="18" charset="0"/>
              </a:rPr>
              <a:t>Can start with 8 players. Lose a player, game over.</a:t>
            </a:r>
          </a:p>
          <a:p>
            <a:pPr marL="914400" lvl="1" indent="-457200" eaLnBrk="1" hangingPunct="1">
              <a:defRPr/>
            </a:pPr>
            <a:r>
              <a:rPr lang="en-US" dirty="0">
                <a:latin typeface="Times New Roman" panose="02020603050405020304" pitchFamily="18" charset="0"/>
                <a:cs typeface="Times New Roman" panose="02020603050405020304" pitchFamily="18" charset="0"/>
              </a:rPr>
              <a:t>Short-handed rule in effect. Team loses 1 player an out is taken when at due bat. Lose another player, game over.</a:t>
            </a:r>
          </a:p>
          <a:p>
            <a:pPr marL="914400" lvl="1" indent="-457200" eaLnBrk="1" hangingPunct="1">
              <a:defRP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41271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en-US" dirty="0">
                <a:latin typeface="Times New Roman" panose="02020603050405020304" pitchFamily="18" charset="0"/>
                <a:cs typeface="Times New Roman" panose="02020603050405020304" pitchFamily="18" charset="0"/>
              </a:rPr>
              <a:t>Non-batting your roster (aka CO/WY “Book Rule”)</a:t>
            </a:r>
          </a:p>
          <a:p>
            <a:pPr eaLnBrk="1" hangingPunct="1">
              <a:defRPr/>
            </a:pPr>
            <a:r>
              <a:rPr lang="en-US" dirty="0">
                <a:latin typeface="Times New Roman" panose="02020603050405020304" pitchFamily="18" charset="0"/>
                <a:cs typeface="Times New Roman" panose="02020603050405020304" pitchFamily="18" charset="0"/>
              </a:rPr>
              <a:t>Line-up can have DP/Flex and up to 2 Additional Players (AP)</a:t>
            </a:r>
          </a:p>
          <a:p>
            <a:pPr lvl="1" eaLnBrk="1" hangingPunct="1">
              <a:defRPr/>
            </a:pPr>
            <a:r>
              <a:rPr lang="en-US" dirty="0">
                <a:latin typeface="Times New Roman" panose="02020603050405020304" pitchFamily="18" charset="0"/>
                <a:cs typeface="Times New Roman" panose="02020603050405020304" pitchFamily="18" charset="0"/>
              </a:rPr>
              <a:t>Must be on line-up card at pregame conference. </a:t>
            </a:r>
          </a:p>
          <a:p>
            <a:pPr lvl="1" eaLnBrk="1" hangingPunct="1">
              <a:defRPr/>
            </a:pPr>
            <a:r>
              <a:rPr lang="en-US" dirty="0">
                <a:latin typeface="Times New Roman" panose="02020603050405020304" pitchFamily="18" charset="0"/>
                <a:cs typeface="Times New Roman" panose="02020603050405020304" pitchFamily="18" charset="0"/>
              </a:rPr>
              <a:t>APs must bat and can be anywhere in the line-up, except the LAST spot on card if using DP/Flex</a:t>
            </a:r>
          </a:p>
          <a:p>
            <a:pPr lvl="1" eaLnBrk="1" hangingPunct="1">
              <a:defRPr/>
            </a:pPr>
            <a:r>
              <a:rPr lang="en-US" dirty="0">
                <a:latin typeface="Times New Roman" panose="02020603050405020304" pitchFamily="18" charset="0"/>
                <a:cs typeface="Times New Roman" panose="02020603050405020304" pitchFamily="18" charset="0"/>
              </a:rPr>
              <a:t>Flex is the last player on the line-up card</a:t>
            </a:r>
          </a:p>
          <a:p>
            <a:pPr lvl="1" eaLnBrk="1" hangingPunct="1">
              <a:defRPr/>
            </a:pPr>
            <a:r>
              <a:rPr lang="en-US" dirty="0">
                <a:latin typeface="Times New Roman" panose="02020603050405020304" pitchFamily="18" charset="0"/>
                <a:cs typeface="Times New Roman" panose="02020603050405020304" pitchFamily="18" charset="0"/>
              </a:rPr>
              <a:t>Flex is a non-batting position except when “substituting” for DP</a:t>
            </a:r>
          </a:p>
          <a:p>
            <a:pPr lvl="1" eaLnBrk="1" hangingPunct="1">
              <a:defRPr/>
            </a:pPr>
            <a:r>
              <a:rPr lang="en-US" dirty="0">
                <a:latin typeface="Times New Roman" panose="02020603050405020304" pitchFamily="18" charset="0"/>
                <a:cs typeface="Times New Roman" panose="02020603050405020304" pitchFamily="18" charset="0"/>
              </a:rPr>
              <a:t>APs are players. They can move in/out on defense without penalty.</a:t>
            </a:r>
          </a:p>
        </p:txBody>
      </p:sp>
    </p:spTree>
    <p:extLst>
      <p:ext uri="{BB962C8B-B14F-4D97-AF65-F5344CB8AC3E}">
        <p14:creationId xmlns:p14="http://schemas.microsoft.com/office/powerpoint/2010/main" val="692589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en-US" dirty="0">
                <a:latin typeface="Times New Roman" panose="02020603050405020304" pitchFamily="18" charset="0"/>
                <a:cs typeface="Times New Roman" panose="02020603050405020304" pitchFamily="18" charset="0"/>
              </a:rPr>
              <a:t>Chalk or Dirt?</a:t>
            </a:r>
          </a:p>
          <a:p>
            <a:pPr eaLnBrk="1" hangingPunct="1">
              <a:defRPr/>
            </a:pPr>
            <a:r>
              <a:rPr lang="en-US" dirty="0">
                <a:latin typeface="Times New Roman" panose="02020603050405020304" pitchFamily="18" charset="0"/>
                <a:cs typeface="Times New Roman" panose="02020603050405020304" pitchFamily="18" charset="0"/>
              </a:rPr>
              <a:t>Pitcher can use DIRT as a drying agent.</a:t>
            </a:r>
          </a:p>
          <a:p>
            <a:pPr eaLnBrk="1" hangingPunct="1">
              <a:defRPr/>
            </a:pPr>
            <a:r>
              <a:rPr lang="en-US" dirty="0">
                <a:latin typeface="Times New Roman" panose="02020603050405020304" pitchFamily="18" charset="0"/>
                <a:cs typeface="Times New Roman" panose="02020603050405020304" pitchFamily="18" charset="0"/>
              </a:rPr>
              <a:t>Pitcher can use powdered resin or an approved drying agent.</a:t>
            </a:r>
          </a:p>
          <a:p>
            <a:pPr eaLnBrk="1" hangingPunct="1">
              <a:defRPr/>
            </a:pPr>
            <a:r>
              <a:rPr lang="en-US" dirty="0">
                <a:latin typeface="Times New Roman" panose="02020603050405020304" pitchFamily="18" charset="0"/>
                <a:cs typeface="Times New Roman" panose="02020603050405020304" pitchFamily="18" charset="0"/>
              </a:rPr>
              <a:t>Pitcher CANNOT apply these items DIRECTLY to the ball.</a:t>
            </a:r>
          </a:p>
          <a:p>
            <a:pPr eaLnBrk="1" hangingPunct="1">
              <a:defRPr/>
            </a:pPr>
            <a:r>
              <a:rPr lang="en-US" dirty="0">
                <a:latin typeface="Times New Roman" panose="02020603050405020304" pitchFamily="18" charset="0"/>
                <a:cs typeface="Times New Roman" panose="02020603050405020304" pitchFamily="18" charset="0"/>
              </a:rPr>
              <a:t>Pitcher not required to “wipe-off”</a:t>
            </a:r>
          </a:p>
          <a:p>
            <a:pPr eaLnBrk="1" hangingPunct="1">
              <a:defRPr/>
            </a:pPr>
            <a:r>
              <a:rPr lang="en-US" dirty="0">
                <a:latin typeface="Times New Roman" panose="02020603050405020304" pitchFamily="18" charset="0"/>
                <a:cs typeface="Times New Roman" panose="02020603050405020304" pitchFamily="18" charset="0"/>
              </a:rPr>
              <a:t>Pitcher uses chalk – Illegal pitch (Note: be “liberal” at the beginning of the season. 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time “kindly” remind the pitcher that she can’t use chalk)</a:t>
            </a:r>
          </a:p>
          <a:p>
            <a:pPr eaLnBrk="1" hangingPunct="1">
              <a:defRPr/>
            </a:pPr>
            <a:r>
              <a:rPr lang="en-US" dirty="0">
                <a:latin typeface="Times New Roman" panose="02020603050405020304" pitchFamily="18" charset="0"/>
                <a:cs typeface="Times New Roman" panose="02020603050405020304" pitchFamily="18" charset="0"/>
              </a:rPr>
              <a:t>Rule 6 Sec 1.I.1</a:t>
            </a:r>
          </a:p>
        </p:txBody>
      </p:sp>
    </p:spTree>
    <p:extLst>
      <p:ext uri="{BB962C8B-B14F-4D97-AF65-F5344CB8AC3E}">
        <p14:creationId xmlns:p14="http://schemas.microsoft.com/office/powerpoint/2010/main" val="2991553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2C3C635B-3B87-4A1D-876F-7ED4D8C8069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a:latin typeface="Times New Roman" panose="02020603050405020304" pitchFamily="18" charset="0"/>
                <a:cs typeface="Times New Roman" panose="02020603050405020304" pitchFamily="18" charset="0"/>
              </a:rPr>
              <a:t>Pitching Rule 6.1A (Change made in 2020)</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a:latin typeface="Times New Roman" panose="02020603050405020304" pitchFamily="18" charset="0"/>
                <a:cs typeface="Times New Roman" panose="02020603050405020304" pitchFamily="18" charset="0"/>
              </a:rPr>
              <a:t>Pitcher starts with pivot foot IN CONTACT WITH pitching plate </a:t>
            </a:r>
          </a:p>
          <a:p>
            <a:pPr marL="800100" lvl="1" indent="-342900" algn="l">
              <a:lnSpc>
                <a:spcPct val="100000"/>
              </a:lnSpc>
              <a:spcBef>
                <a:spcPct val="20000"/>
              </a:spcBef>
              <a:buFont typeface="Arial" panose="020B0604020202020204" pitchFamily="34" charset="0"/>
              <a:buChar char="•"/>
              <a:defRPr/>
            </a:pPr>
            <a:r>
              <a:rPr lang="en-US" sz="3000" dirty="0">
                <a:latin typeface="Times New Roman" panose="02020603050405020304" pitchFamily="18" charset="0"/>
                <a:cs typeface="Times New Roman" panose="02020603050405020304" pitchFamily="18" charset="0"/>
              </a:rPr>
              <a:t>In contact with does not mean ON TOP, Pitcher can “heel-up) to front of pitching plate</a:t>
            </a:r>
          </a:p>
          <a:p>
            <a:pPr marL="342900" indent="-342900" algn="l">
              <a:lnSpc>
                <a:spcPct val="100000"/>
              </a:lnSpc>
              <a:spcBef>
                <a:spcPct val="20000"/>
              </a:spcBef>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Non-pivot foot may be in contact with OR BEHIND pitching plate</a:t>
            </a:r>
          </a:p>
          <a:p>
            <a:pPr marL="800100" lvl="1" indent="-342900" algn="l">
              <a:lnSpc>
                <a:spcPct val="100000"/>
              </a:lnSpc>
              <a:spcBef>
                <a:spcPct val="20000"/>
              </a:spcBef>
              <a:buFont typeface="Arial" panose="020B0604020202020204" pitchFamily="34" charset="0"/>
              <a:buChar char="•"/>
              <a:defRPr/>
            </a:pPr>
            <a:r>
              <a:rPr lang="en-US" sz="3000" dirty="0">
                <a:latin typeface="Times New Roman" panose="02020603050405020304" pitchFamily="18" charset="0"/>
                <a:cs typeface="Times New Roman" panose="02020603050405020304" pitchFamily="18" charset="0"/>
              </a:rPr>
              <a:t>Pitch has option of starting in contact or behind and step back. </a:t>
            </a:r>
          </a:p>
          <a:p>
            <a:pPr marL="800100" lvl="1" indent="-342900" algn="l">
              <a:lnSpc>
                <a:spcPct val="100000"/>
              </a:lnSpc>
              <a:spcBef>
                <a:spcPct val="20000"/>
              </a:spcBef>
              <a:buFont typeface="Arial" panose="020B0604020202020204" pitchFamily="34" charset="0"/>
              <a:buChar char="•"/>
              <a:defRPr/>
            </a:pPr>
            <a:r>
              <a:rPr lang="en-US" sz="3000" dirty="0">
                <a:latin typeface="Times New Roman" panose="02020603050405020304" pitchFamily="18" charset="0"/>
                <a:cs typeface="Times New Roman" panose="02020603050405020304" pitchFamily="18" charset="0"/>
              </a:rPr>
              <a:t>The step back can before, during or after “hands come together”</a:t>
            </a:r>
          </a:p>
          <a:p>
            <a:pPr marL="800100" lvl="1" indent="-342900" algn="l">
              <a:lnSpc>
                <a:spcPct val="100000"/>
              </a:lnSpc>
              <a:spcBef>
                <a:spcPct val="20000"/>
              </a:spcBef>
              <a:buFont typeface="Arial" panose="020B0604020202020204" pitchFamily="34" charset="0"/>
              <a:buChar char="•"/>
              <a:defRPr/>
            </a:pPr>
            <a:r>
              <a:rPr lang="en-US" sz="3000" dirty="0">
                <a:latin typeface="Times New Roman" panose="02020603050405020304" pitchFamily="18" charset="0"/>
                <a:cs typeface="Times New Roman" panose="02020603050405020304" pitchFamily="18" charset="0"/>
              </a:rPr>
              <a:t>Step back CANNOT occur when the pitch begins. (Pitch begins when one hand is taken off ball or pitcher makes motion that is part of windup after the hands have been brought together) (Rule 6.1E)</a:t>
            </a:r>
          </a:p>
        </p:txBody>
      </p:sp>
    </p:spTree>
    <p:extLst>
      <p:ext uri="{BB962C8B-B14F-4D97-AF65-F5344CB8AC3E}">
        <p14:creationId xmlns:p14="http://schemas.microsoft.com/office/powerpoint/2010/main" val="33438766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en-US" dirty="0">
                <a:latin typeface="Times New Roman" panose="02020603050405020304" pitchFamily="18" charset="0"/>
                <a:cs typeface="Times New Roman" panose="02020603050405020304" pitchFamily="18" charset="0"/>
              </a:rPr>
              <a:t>Courtesy Runner (CR) Rule 8.3</a:t>
            </a:r>
          </a:p>
          <a:p>
            <a:pPr eaLnBrk="1" hangingPunct="1">
              <a:defRPr/>
            </a:pPr>
            <a:r>
              <a:rPr lang="en-US" dirty="0">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Unreported vs. Illegal</a:t>
            </a:r>
          </a:p>
          <a:p>
            <a:pPr lvl="1" eaLnBrk="1" hangingPunct="1">
              <a:defRPr/>
            </a:pPr>
            <a:r>
              <a:rPr lang="en-US" sz="2400" dirty="0">
                <a:latin typeface="Times New Roman" panose="02020603050405020304" pitchFamily="18" charset="0"/>
                <a:cs typeface="Times New Roman" panose="02020603050405020304" pitchFamily="18" charset="0"/>
              </a:rPr>
              <a:t>In USSSA the team may use the same CR to run for the Pitcher or Catcher. NOT IN THE SAME INNING!</a:t>
            </a:r>
          </a:p>
          <a:p>
            <a:pPr lvl="1" eaLnBrk="1" hangingPunct="1">
              <a:defRPr/>
            </a:pPr>
            <a:r>
              <a:rPr lang="en-US" sz="2400" dirty="0">
                <a:latin typeface="Times New Roman" panose="02020603050405020304" pitchFamily="18" charset="0"/>
                <a:cs typeface="Times New Roman" panose="02020603050405020304" pitchFamily="18" charset="0"/>
              </a:rPr>
              <a:t>Must use substitute first. No subs or all subs have played then, Last Completed at Bat (LCAB) (Rule 8.3B)</a:t>
            </a:r>
          </a:p>
          <a:p>
            <a:pPr lvl="2" eaLnBrk="1" hangingPunct="1">
              <a:defRPr/>
            </a:pPr>
            <a:r>
              <a:rPr lang="en-US" dirty="0">
                <a:latin typeface="Times New Roman" panose="02020603050405020304" pitchFamily="18" charset="0"/>
                <a:cs typeface="Times New Roman" panose="02020603050405020304" pitchFamily="18" charset="0"/>
              </a:rPr>
              <a:t>LCAB is NOT necessarily the last out.</a:t>
            </a:r>
          </a:p>
          <a:p>
            <a:pPr lvl="1" eaLnBrk="1" hangingPunct="1">
              <a:defRPr/>
            </a:pPr>
            <a:r>
              <a:rPr lang="en-US" sz="2400" b="1" u="sng" dirty="0">
                <a:latin typeface="Times New Roman" panose="02020603050405020304" pitchFamily="18" charset="0"/>
                <a:cs typeface="Times New Roman" panose="02020603050405020304" pitchFamily="18" charset="0"/>
              </a:rPr>
              <a:t>Illegal CR</a:t>
            </a:r>
            <a:r>
              <a:rPr lang="en-US" sz="2400" dirty="0">
                <a:latin typeface="Times New Roman" panose="02020603050405020304" pitchFamily="18" charset="0"/>
                <a:cs typeface="Times New Roman" panose="02020603050405020304" pitchFamily="18" charset="0"/>
              </a:rPr>
              <a:t> (aka ineligible or incorrect) Penalty: Discovered while still on base, CR is out &amp; team warning (first offense). Second offense: Head Coach (HC) ejected for remainder of game only. (Rule 8.3B Penalty)</a:t>
            </a:r>
          </a:p>
          <a:p>
            <a:pPr lvl="1" eaLnBrk="1" hangingPunct="1">
              <a:defRPr/>
            </a:pPr>
            <a:r>
              <a:rPr lang="en-US" sz="2400" b="1" u="sng" dirty="0">
                <a:latin typeface="Times New Roman" panose="02020603050405020304" pitchFamily="18" charset="0"/>
                <a:cs typeface="Times New Roman" panose="02020603050405020304" pitchFamily="18" charset="0"/>
              </a:rPr>
              <a:t>Unreported CR </a:t>
            </a:r>
            <a:r>
              <a:rPr lang="en-US" sz="2400" dirty="0">
                <a:latin typeface="Times New Roman" panose="02020603050405020304" pitchFamily="18" charset="0"/>
                <a:cs typeface="Times New Roman" panose="02020603050405020304" pitchFamily="18" charset="0"/>
              </a:rPr>
              <a:t>– same as Unreported Sub. First offense, enter player &amp; team Warning. Second – enter player, Eject HC (Rule 8.3G Penalty &amp; 5.5 Penalty)</a:t>
            </a:r>
          </a:p>
          <a:p>
            <a:pPr lvl="1" eaLnBrk="1" hangingPunct="1">
              <a:defRP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2275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en-US" dirty="0">
                <a:latin typeface="Times New Roman" panose="02020603050405020304" pitchFamily="18" charset="0"/>
                <a:cs typeface="Times New Roman" panose="02020603050405020304" pitchFamily="18" charset="0"/>
              </a:rPr>
              <a:t>Last Completed at Bat (LCAB)</a:t>
            </a:r>
          </a:p>
          <a:p>
            <a:pPr lvl="1" eaLnBrk="1" hangingPunct="1">
              <a:defRPr/>
            </a:pPr>
            <a:r>
              <a:rPr lang="en-US" dirty="0">
                <a:latin typeface="Times New Roman" panose="02020603050405020304" pitchFamily="18" charset="0"/>
                <a:cs typeface="Times New Roman" panose="02020603050405020304" pitchFamily="18" charset="0"/>
              </a:rPr>
              <a:t>Used as CR for pitcher and/or catcher</a:t>
            </a:r>
          </a:p>
          <a:p>
            <a:pPr lvl="1" eaLnBrk="1" hangingPunct="1">
              <a:defRPr/>
            </a:pPr>
            <a:r>
              <a:rPr lang="en-US" dirty="0">
                <a:latin typeface="Times New Roman" panose="02020603050405020304" pitchFamily="18" charset="0"/>
                <a:cs typeface="Times New Roman" panose="02020603050405020304" pitchFamily="18" charset="0"/>
              </a:rPr>
              <a:t>Must follow the Rule for CR (hint: can’t run for P or C in same inning)</a:t>
            </a:r>
          </a:p>
          <a:p>
            <a:pPr lvl="1" eaLnBrk="1" hangingPunct="1">
              <a:defRPr/>
            </a:pPr>
            <a:r>
              <a:rPr lang="en-US" dirty="0">
                <a:latin typeface="Times New Roman" panose="02020603050405020304" pitchFamily="18" charset="0"/>
                <a:cs typeface="Times New Roman" panose="02020603050405020304" pitchFamily="18" charset="0"/>
              </a:rPr>
              <a:t>If no substitutes or all substitutes have entered the game</a:t>
            </a:r>
          </a:p>
          <a:p>
            <a:pPr lvl="1" eaLnBrk="1" hangingPunct="1">
              <a:defRPr/>
            </a:pPr>
            <a:r>
              <a:rPr lang="en-US" dirty="0">
                <a:latin typeface="Times New Roman" panose="02020603050405020304" pitchFamily="18" charset="0"/>
                <a:cs typeface="Times New Roman" panose="02020603050405020304" pitchFamily="18" charset="0"/>
              </a:rPr>
              <a:t>The LCAB is NOT necessarily the last out</a:t>
            </a:r>
          </a:p>
          <a:p>
            <a:pPr lvl="1" eaLnBrk="1" hangingPunct="1">
              <a:defRPr/>
            </a:pPr>
            <a:r>
              <a:rPr lang="en-US" dirty="0">
                <a:latin typeface="Times New Roman" panose="02020603050405020304" pitchFamily="18" charset="0"/>
                <a:cs typeface="Times New Roman" panose="02020603050405020304" pitchFamily="18" charset="0"/>
              </a:rPr>
              <a:t>If the LCAB is the pitcher or catcher – move up the line-up</a:t>
            </a:r>
          </a:p>
          <a:p>
            <a:pPr lvl="1" eaLnBrk="1" hangingPunct="1">
              <a:defRPr/>
            </a:pPr>
            <a:r>
              <a:rPr lang="en-US" dirty="0">
                <a:latin typeface="Times New Roman" panose="02020603050405020304" pitchFamily="18" charset="0"/>
                <a:cs typeface="Times New Roman" panose="02020603050405020304" pitchFamily="18" charset="0"/>
              </a:rPr>
              <a:t>If a CR is needed in first inning – use the last batter (LCAB) in lineup</a:t>
            </a:r>
          </a:p>
          <a:p>
            <a:pPr lvl="1" eaLnBrk="1" hangingPunct="1">
              <a:defRPr/>
            </a:pPr>
            <a:r>
              <a:rPr lang="en-US" dirty="0">
                <a:latin typeface="Times New Roman" panose="02020603050405020304" pitchFamily="18" charset="0"/>
                <a:cs typeface="Times New Roman" panose="02020603050405020304" pitchFamily="18" charset="0"/>
              </a:rPr>
              <a:t>Avoid putting LCAB on base if due up. </a:t>
            </a:r>
          </a:p>
          <a:p>
            <a:pPr lvl="1" eaLnBrk="1" hangingPunct="1">
              <a:defRPr/>
            </a:pPr>
            <a:r>
              <a:rPr lang="en-US" dirty="0">
                <a:latin typeface="Times New Roman" panose="02020603050405020304" pitchFamily="18" charset="0"/>
                <a:cs typeface="Times New Roman" panose="02020603050405020304" pitchFamily="18" charset="0"/>
              </a:rPr>
              <a:t>In all cases of CR or LCAB – GET THE LINEUP CARD OUT</a:t>
            </a:r>
          </a:p>
          <a:p>
            <a:pPr lvl="2" eaLnBrk="1" hangingPunct="1">
              <a:defRPr/>
            </a:pPr>
            <a:r>
              <a:rPr lang="en-US" dirty="0">
                <a:latin typeface="Times New Roman" panose="02020603050405020304" pitchFamily="18" charset="0"/>
                <a:cs typeface="Times New Roman" panose="02020603050405020304" pitchFamily="18" charset="0"/>
              </a:rPr>
              <a:t>Preventive Umpiring</a:t>
            </a:r>
          </a:p>
        </p:txBody>
      </p:sp>
    </p:spTree>
    <p:extLst>
      <p:ext uri="{BB962C8B-B14F-4D97-AF65-F5344CB8AC3E}">
        <p14:creationId xmlns:p14="http://schemas.microsoft.com/office/powerpoint/2010/main" val="498045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2C3C635B-3B87-4A1D-876F-7ED4D8C8069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a:latin typeface="Times New Roman" panose="02020603050405020304" pitchFamily="18" charset="0"/>
                <a:cs typeface="Times New Roman" panose="02020603050405020304" pitchFamily="18" charset="0"/>
              </a:rPr>
              <a:t>CR or LCAB injured when on base</a:t>
            </a:r>
          </a:p>
          <a:p>
            <a:pPr marL="800100" lvl="1" indent="-342900" algn="l">
              <a:lnSpc>
                <a:spcPct val="100000"/>
              </a:lnSpc>
              <a:spcBef>
                <a:spcPct val="20000"/>
              </a:spcBef>
              <a:buFont typeface="Arial" panose="020B0604020202020204" pitchFamily="34" charset="0"/>
              <a:buChar char="•"/>
              <a:defRPr/>
            </a:pPr>
            <a:r>
              <a:rPr lang="en-US" sz="2800" dirty="0">
                <a:latin typeface="Times New Roman" panose="02020603050405020304" pitchFamily="18" charset="0"/>
                <a:cs typeface="Times New Roman" panose="02020603050405020304" pitchFamily="18" charset="0"/>
              </a:rPr>
              <a:t>Another CR, LCAB or Pitcher or Catcher may run until they score or are put out.</a:t>
            </a:r>
          </a:p>
          <a:p>
            <a:pPr marL="457200" indent="-457200" algn="l">
              <a:lnSpc>
                <a:spcPct val="100000"/>
              </a:lnSpc>
              <a:spcBef>
                <a:spcPct val="20000"/>
              </a:spcBef>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Player injured on base and substitute was used as CR and no other substitutes available</a:t>
            </a:r>
          </a:p>
          <a:p>
            <a:pPr marL="914400" lvl="1" indent="-457200" algn="l">
              <a:lnSpc>
                <a:spcPct val="100000"/>
              </a:lnSpc>
              <a:spcBef>
                <a:spcPct val="20000"/>
              </a:spcBef>
              <a:buFont typeface="Arial" panose="020B0604020202020204" pitchFamily="34" charset="0"/>
              <a:buChar char="•"/>
              <a:defRPr/>
            </a:pPr>
            <a:r>
              <a:rPr lang="en-US" sz="2800" dirty="0">
                <a:latin typeface="Times New Roman" panose="02020603050405020304" pitchFamily="18" charset="0"/>
                <a:cs typeface="Times New Roman" panose="02020603050405020304" pitchFamily="18" charset="0"/>
              </a:rPr>
              <a:t>If CR is in dugout, that former CR becomes the substitute for injured player</a:t>
            </a:r>
          </a:p>
          <a:p>
            <a:pPr marL="914400" lvl="1" indent="-457200" algn="l">
              <a:lnSpc>
                <a:spcPct val="100000"/>
              </a:lnSpc>
              <a:spcBef>
                <a:spcPct val="20000"/>
              </a:spcBef>
              <a:buFont typeface="Arial" panose="020B0604020202020204" pitchFamily="34" charset="0"/>
              <a:buChar char="•"/>
              <a:defRPr/>
            </a:pPr>
            <a:r>
              <a:rPr lang="en-US" sz="2800" dirty="0">
                <a:latin typeface="Times New Roman" panose="02020603050405020304" pitchFamily="18" charset="0"/>
                <a:cs typeface="Times New Roman" panose="02020603050405020304" pitchFamily="18" charset="0"/>
              </a:rPr>
              <a:t>If CR is on base, player she is CR for (P or C) enters for CR and CR becomes substitute for injured player</a:t>
            </a:r>
          </a:p>
          <a:p>
            <a:pPr marL="457200" indent="-457200" algn="l">
              <a:lnSpc>
                <a:spcPct val="100000"/>
              </a:lnSpc>
              <a:spcBef>
                <a:spcPct val="20000"/>
              </a:spcBef>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A player that is replaced due to injury CANNOT return to THAT game. </a:t>
            </a:r>
          </a:p>
        </p:txBody>
      </p:sp>
    </p:spTree>
    <p:extLst>
      <p:ext uri="{BB962C8B-B14F-4D97-AF65-F5344CB8AC3E}">
        <p14:creationId xmlns:p14="http://schemas.microsoft.com/office/powerpoint/2010/main" val="2143193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2C3C635B-3B87-4A1D-876F-7ED4D8C8069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fontScale="92500" lnSpcReduction="10000"/>
          </a:bodyPr>
          <a:lstStyle/>
          <a:p>
            <a:pPr marL="571500" indent="-571500" algn="just" eaLnBrk="1" hangingPunct="1">
              <a:buFont typeface="Arial" panose="020B0604020202020204" pitchFamily="34" charset="0"/>
              <a:buChar char="•"/>
            </a:pPr>
            <a:r>
              <a:rPr lang="en-US" sz="4000" b="1" i="1" dirty="0">
                <a:latin typeface="Times New Roman" panose="02020603050405020304" pitchFamily="18" charset="0"/>
                <a:cs typeface="Times New Roman" panose="02020603050405020304" pitchFamily="18" charset="0"/>
              </a:rPr>
              <a:t>Bat Checks will continue. Look completely at bat.</a:t>
            </a:r>
          </a:p>
          <a:p>
            <a:pPr marL="571500" indent="-571500" algn="just" eaLnBrk="1" hangingPunct="1">
              <a:buFont typeface="Arial" panose="020B0604020202020204" pitchFamily="34" charset="0"/>
              <a:buChar char="•"/>
            </a:pPr>
            <a:r>
              <a:rPr lang="en-US" sz="4000" b="1" i="1" dirty="0">
                <a:latin typeface="Times New Roman" panose="02020603050405020304" pitchFamily="18" charset="0"/>
                <a:cs typeface="Times New Roman" panose="02020603050405020304" pitchFamily="18" charset="0"/>
              </a:rPr>
              <a:t>Once a year a “double-marked” bat appears</a:t>
            </a:r>
          </a:p>
          <a:p>
            <a:pPr algn="just" eaLnBrk="1" hangingPunct="1"/>
            <a:endParaRPr lang="en-US" sz="2800" i="1" dirty="0"/>
          </a:p>
          <a:p>
            <a:pPr eaLnBrk="1" hangingPunct="1"/>
            <a:r>
              <a:rPr lang="en-US" sz="4000" i="1" dirty="0"/>
              <a:t>BAT, NON-APPROVED. A non-approved bat is a bat that does not bear the current USSSA 1.20 BPF “thumbprint” certification mark, or a bat that is listed on the USSSA Withdrawn/Non-Compliant Bat List. EXCEPTION: Wood bats per 2-10-D.</a:t>
            </a:r>
          </a:p>
          <a:p>
            <a:pPr eaLnBrk="1" hangingPunct="1"/>
            <a:r>
              <a:rPr lang="en-US" sz="4000" i="1" dirty="0">
                <a:solidFill>
                  <a:srgbClr val="FF0000"/>
                </a:solidFill>
              </a:rPr>
              <a:t>Example: Easton GHOST, </a:t>
            </a:r>
            <a:r>
              <a:rPr lang="en-US" sz="4000" i="1" dirty="0" err="1">
                <a:solidFill>
                  <a:srgbClr val="FF0000"/>
                </a:solidFill>
              </a:rPr>
              <a:t>DeMarini</a:t>
            </a:r>
            <a:r>
              <a:rPr lang="en-US" sz="4000" i="1" dirty="0">
                <a:solidFill>
                  <a:srgbClr val="FF0000"/>
                </a:solidFill>
              </a:rPr>
              <a:t> PRISM</a:t>
            </a:r>
          </a:p>
          <a:p>
            <a:pPr marR="0" lvl="0" algn="l" defTabSz="914400" rtl="0" eaLnBrk="1" fontAlgn="auto" latinLnBrk="0" hangingPunct="1">
              <a:lnSpc>
                <a:spcPct val="100000"/>
              </a:lnSpc>
              <a:spcBef>
                <a:spcPct val="20000"/>
              </a:spcBef>
              <a:spcAft>
                <a:spcPts val="0"/>
              </a:spcAft>
              <a:buClrTx/>
              <a:buSzTx/>
              <a:tabLst/>
              <a:defRPr/>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94920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2C3C635B-3B87-4A1D-876F-7ED4D8C8069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4" name="Subtitle 3">
            <a:extLst>
              <a:ext uri="{FF2B5EF4-FFF2-40B4-BE49-F238E27FC236}">
                <a16:creationId xmlns:a16="http://schemas.microsoft.com/office/drawing/2014/main" id="{AE0D0908-E510-40CD-99A2-37DFA6F7B077}"/>
              </a:ext>
            </a:extLst>
          </p:cNvPr>
          <p:cNvSpPr>
            <a:spLocks noGrp="1"/>
          </p:cNvSpPr>
          <p:nvPr>
            <p:ph type="subTitle" idx="1"/>
          </p:nvPr>
        </p:nvSpPr>
        <p:spPr>
          <a:xfrm>
            <a:off x="177553" y="1819921"/>
            <a:ext cx="11816179" cy="4659745"/>
          </a:xfrm>
        </p:spPr>
        <p:txBody>
          <a:bodyPr>
            <a:normAutofit/>
          </a:bodyPr>
          <a:lstStyle/>
          <a:p>
            <a:pPr marR="0" lvl="0" algn="l" defTabSz="914400" rtl="0" eaLnBrk="1" fontAlgn="auto" latinLnBrk="0" hangingPunct="1">
              <a:lnSpc>
                <a:spcPct val="100000"/>
              </a:lnSpc>
              <a:spcBef>
                <a:spcPct val="20000"/>
              </a:spcBef>
              <a:spcAft>
                <a:spcPts val="0"/>
              </a:spcAft>
              <a:buClrTx/>
              <a:buSzTx/>
              <a:tabLst/>
              <a:defRPr/>
            </a:pPr>
            <a:r>
              <a:rPr lang="en-US" sz="3200" b="1" dirty="0">
                <a:latin typeface="Times New Roman" panose="02020603050405020304" pitchFamily="18" charset="0"/>
                <a:cs typeface="Times New Roman" panose="02020603050405020304" pitchFamily="18" charset="0"/>
              </a:rPr>
              <a:t>New Logo</a:t>
            </a:r>
          </a:p>
        </p:txBody>
      </p:sp>
      <p:pic>
        <p:nvPicPr>
          <p:cNvPr id="9" name="Picture 8" descr="Icon&#10;&#10;Description automatically generated">
            <a:extLst>
              <a:ext uri="{FF2B5EF4-FFF2-40B4-BE49-F238E27FC236}">
                <a16:creationId xmlns:a16="http://schemas.microsoft.com/office/drawing/2014/main" id="{1565DDA0-4A7A-4AAF-84FA-CE7D5439C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8123" y="1819921"/>
            <a:ext cx="2143254" cy="4749555"/>
          </a:xfrm>
          <a:prstGeom prst="rect">
            <a:avLst/>
          </a:prstGeom>
        </p:spPr>
      </p:pic>
      <p:pic>
        <p:nvPicPr>
          <p:cNvPr id="10" name="Picture 4" descr="Bat Mark">
            <a:extLst>
              <a:ext uri="{FF2B5EF4-FFF2-40B4-BE49-F238E27FC236}">
                <a16:creationId xmlns:a16="http://schemas.microsoft.com/office/drawing/2014/main" id="{A08DCEBA-3F2B-44F0-AE05-9289ADF75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3986" y="1819920"/>
            <a:ext cx="2353313" cy="50380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ED673EE-1DBE-4FFD-BAA4-27CE5FAFD929}"/>
              </a:ext>
            </a:extLst>
          </p:cNvPr>
          <p:cNvSpPr txBox="1"/>
          <p:nvPr/>
        </p:nvSpPr>
        <p:spPr>
          <a:xfrm>
            <a:off x="8886537" y="1882062"/>
            <a:ext cx="3038589" cy="584775"/>
          </a:xfrm>
          <a:prstGeom prst="rect">
            <a:avLst/>
          </a:prstGeom>
          <a:noFill/>
        </p:spPr>
        <p:txBody>
          <a:bodyPr wrap="none" rtlCol="0">
            <a:spAutoFit/>
          </a:bodyPr>
          <a:lstStyle/>
          <a:p>
            <a:r>
              <a:rPr lang="en-US" sz="3200" b="1" dirty="0">
                <a:latin typeface="Times New Roman" panose="02020603050405020304" pitchFamily="18" charset="0"/>
                <a:cs typeface="Times New Roman" panose="02020603050405020304" pitchFamily="18" charset="0"/>
              </a:rPr>
              <a:t>Previous LOGO</a:t>
            </a:r>
          </a:p>
        </p:txBody>
      </p:sp>
      <p:sp>
        <p:nvSpPr>
          <p:cNvPr id="12" name="TextBox 11">
            <a:extLst>
              <a:ext uri="{FF2B5EF4-FFF2-40B4-BE49-F238E27FC236}">
                <a16:creationId xmlns:a16="http://schemas.microsoft.com/office/drawing/2014/main" id="{E1CD83D2-B924-417C-9DB2-0B3940F78F11}"/>
              </a:ext>
            </a:extLst>
          </p:cNvPr>
          <p:cNvSpPr txBox="1"/>
          <p:nvPr/>
        </p:nvSpPr>
        <p:spPr>
          <a:xfrm>
            <a:off x="4374376" y="5894891"/>
            <a:ext cx="4276876" cy="584775"/>
          </a:xfrm>
          <a:prstGeom prst="rect">
            <a:avLst/>
          </a:prstGeom>
          <a:noFill/>
        </p:spPr>
        <p:txBody>
          <a:bodyPr wrap="none" rtlCol="0">
            <a:spAutoFit/>
          </a:bodyPr>
          <a:lstStyle/>
          <a:p>
            <a:r>
              <a:rPr lang="en-US" sz="3200" b="1" dirty="0">
                <a:latin typeface="Times New Roman" panose="02020603050405020304" pitchFamily="18" charset="0"/>
                <a:cs typeface="Times New Roman" panose="02020603050405020304" pitchFamily="18" charset="0"/>
              </a:rPr>
              <a:t>Both LOGO’s are valid</a:t>
            </a:r>
          </a:p>
        </p:txBody>
      </p:sp>
    </p:spTree>
    <p:extLst>
      <p:ext uri="{BB962C8B-B14F-4D97-AF65-F5344CB8AC3E}">
        <p14:creationId xmlns:p14="http://schemas.microsoft.com/office/powerpoint/2010/main" val="562448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DBCC8352-A5C0-4EA3-AE49-EB0CC9F787AC}"/>
              </a:ext>
            </a:extLst>
          </p:cNvPr>
          <p:cNvSpPr txBox="1"/>
          <p:nvPr/>
        </p:nvSpPr>
        <p:spPr>
          <a:xfrm>
            <a:off x="837970" y="2620130"/>
            <a:ext cx="4438651" cy="2862322"/>
          </a:xfrm>
          <a:prstGeom prst="rect">
            <a:avLst/>
          </a:prstGeom>
          <a:noFill/>
        </p:spPr>
        <p:txBody>
          <a:bodyPr wrap="none" rtlCol="0">
            <a:spAutoFit/>
          </a:bodyPr>
          <a:lstStyle/>
          <a:p>
            <a:pPr fontAlgn="base">
              <a:spcBef>
                <a:spcPct val="0"/>
              </a:spcBef>
              <a:spcAft>
                <a:spcPct val="0"/>
              </a:spcAft>
            </a:pPr>
            <a:r>
              <a:rPr lang="en-US" sz="3000" b="1" dirty="0">
                <a:solidFill>
                  <a:prstClr val="black"/>
                </a:solidFill>
                <a:latin typeface="Arial" panose="020B0604020202020204" pitchFamily="34" charset="0"/>
                <a:cs typeface="Arial" panose="020B0604020202020204" pitchFamily="34" charset="0"/>
              </a:rPr>
              <a:t>2 Versions of </a:t>
            </a:r>
            <a:r>
              <a:rPr lang="en-US" sz="3000" b="1" dirty="0" err="1">
                <a:solidFill>
                  <a:prstClr val="black"/>
                </a:solidFill>
                <a:latin typeface="Arial" panose="020B0604020202020204" pitchFamily="34" charset="0"/>
                <a:cs typeface="Arial" panose="020B0604020202020204" pitchFamily="34" charset="0"/>
              </a:rPr>
              <a:t>DeMarini</a:t>
            </a:r>
            <a:r>
              <a:rPr lang="en-US" sz="3000" b="1" dirty="0">
                <a:solidFill>
                  <a:prstClr val="black"/>
                </a:solidFill>
                <a:latin typeface="Arial" panose="020B0604020202020204" pitchFamily="34" charset="0"/>
                <a:cs typeface="Arial" panose="020B0604020202020204" pitchFamily="34" charset="0"/>
              </a:rPr>
              <a:t>:</a:t>
            </a:r>
          </a:p>
          <a:p>
            <a:pPr fontAlgn="base">
              <a:spcBef>
                <a:spcPct val="0"/>
              </a:spcBef>
              <a:spcAft>
                <a:spcPct val="0"/>
              </a:spcAft>
            </a:pPr>
            <a:r>
              <a:rPr lang="en-US" sz="3000" b="1" dirty="0">
                <a:solidFill>
                  <a:prstClr val="black"/>
                </a:solidFill>
                <a:latin typeface="Arial" panose="020B0604020202020204" pitchFamily="34" charset="0"/>
                <a:cs typeface="Arial" panose="020B0604020202020204" pitchFamily="34" charset="0"/>
              </a:rPr>
              <a:t>USSSA Markings</a:t>
            </a:r>
          </a:p>
          <a:p>
            <a:pPr fontAlgn="base">
              <a:spcBef>
                <a:spcPct val="0"/>
              </a:spcBef>
              <a:spcAft>
                <a:spcPct val="0"/>
              </a:spcAft>
            </a:pPr>
            <a:r>
              <a:rPr lang="en-US" sz="3000" i="1" dirty="0">
                <a:solidFill>
                  <a:prstClr val="black"/>
                </a:solidFill>
                <a:latin typeface="Arial" panose="020B0604020202020204" pitchFamily="34" charset="0"/>
                <a:cs typeface="Arial" panose="020B0604020202020204" pitchFamily="34" charset="0"/>
              </a:rPr>
              <a:t>Approved</a:t>
            </a:r>
          </a:p>
          <a:p>
            <a:pPr fontAlgn="base">
              <a:spcBef>
                <a:spcPct val="0"/>
              </a:spcBef>
              <a:spcAft>
                <a:spcPct val="0"/>
              </a:spcAft>
            </a:pPr>
            <a:r>
              <a:rPr lang="en-US" sz="3000" b="1" dirty="0">
                <a:solidFill>
                  <a:prstClr val="black"/>
                </a:solidFill>
                <a:latin typeface="Arial" panose="020B0604020202020204" pitchFamily="34" charset="0"/>
                <a:cs typeface="Arial" panose="020B0604020202020204" pitchFamily="34" charset="0"/>
              </a:rPr>
              <a:t>ASA/USA Markings</a:t>
            </a:r>
          </a:p>
          <a:p>
            <a:pPr fontAlgn="base">
              <a:spcBef>
                <a:spcPct val="0"/>
              </a:spcBef>
              <a:spcAft>
                <a:spcPct val="0"/>
              </a:spcAft>
            </a:pPr>
            <a:r>
              <a:rPr lang="en-US" sz="3000" i="1" dirty="0">
                <a:solidFill>
                  <a:prstClr val="black"/>
                </a:solidFill>
                <a:latin typeface="Arial" panose="020B0604020202020204" pitchFamily="34" charset="0"/>
                <a:cs typeface="Arial" panose="020B0604020202020204" pitchFamily="34" charset="0"/>
              </a:rPr>
              <a:t>NON-Approved</a:t>
            </a:r>
          </a:p>
          <a:p>
            <a:pPr fontAlgn="base">
              <a:spcBef>
                <a:spcPct val="0"/>
              </a:spcBef>
              <a:spcAft>
                <a:spcPct val="0"/>
              </a:spcAft>
            </a:pPr>
            <a:endParaRPr lang="en-US" sz="3000" i="1" dirty="0">
              <a:solidFill>
                <a:prstClr val="black"/>
              </a:solidFill>
              <a:latin typeface="Arial" panose="020B0604020202020204" pitchFamily="34" charset="0"/>
              <a:cs typeface="Arial" panose="020B0604020202020204" pitchFamily="34" charset="0"/>
            </a:endParaRPr>
          </a:p>
        </p:txBody>
      </p:sp>
      <p:pic>
        <p:nvPicPr>
          <p:cNvPr id="10" name="Content Placeholder 8">
            <a:extLst>
              <a:ext uri="{FF2B5EF4-FFF2-40B4-BE49-F238E27FC236}">
                <a16:creationId xmlns:a16="http://schemas.microsoft.com/office/drawing/2014/main" id="{D7791DA7-95C6-4909-8B85-DB0052D578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8050" y="1839891"/>
            <a:ext cx="4929982" cy="4929982"/>
          </a:xfrm>
          <a:prstGeom prst="rect">
            <a:avLst/>
          </a:prstGeom>
        </p:spPr>
      </p:pic>
    </p:spTree>
    <p:extLst>
      <p:ext uri="{BB962C8B-B14F-4D97-AF65-F5344CB8AC3E}">
        <p14:creationId xmlns:p14="http://schemas.microsoft.com/office/powerpoint/2010/main" val="37208415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Times New Roman" panose="02020603050405020304" pitchFamily="18" charset="0"/>
              <a:cs typeface="Times New Roman" panose="02020603050405020304" pitchFamily="18" charset="0"/>
            </a:endParaRPr>
          </a:p>
        </p:txBody>
      </p:sp>
      <p:grpSp>
        <p:nvGrpSpPr>
          <p:cNvPr id="11" name="Group 10">
            <a:extLst>
              <a:ext uri="{FF2B5EF4-FFF2-40B4-BE49-F238E27FC236}">
                <a16:creationId xmlns:a16="http://schemas.microsoft.com/office/drawing/2014/main" id="{BE7F10FC-CA7F-43C8-B833-D3948789E358}"/>
              </a:ext>
            </a:extLst>
          </p:cNvPr>
          <p:cNvGrpSpPr/>
          <p:nvPr/>
        </p:nvGrpSpPr>
        <p:grpSpPr>
          <a:xfrm>
            <a:off x="2204625" y="1491006"/>
            <a:ext cx="8059116" cy="5366994"/>
            <a:chOff x="2133601" y="1491006"/>
            <a:chExt cx="8059116" cy="5366994"/>
          </a:xfrm>
        </p:grpSpPr>
        <p:pic>
          <p:nvPicPr>
            <p:cNvPr id="12" name="Picture 11" descr="A picture containing game&#10;&#10;Description automatically generated">
              <a:extLst>
                <a:ext uri="{FF2B5EF4-FFF2-40B4-BE49-F238E27FC236}">
                  <a16:creationId xmlns:a16="http://schemas.microsoft.com/office/drawing/2014/main" id="{95DCA826-8130-493D-B4EF-B2CBBF777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1" y="1491006"/>
              <a:ext cx="3000375" cy="5366994"/>
            </a:xfrm>
            <a:prstGeom prst="rect">
              <a:avLst/>
            </a:prstGeom>
          </p:spPr>
        </p:pic>
        <p:sp>
          <p:nvSpPr>
            <p:cNvPr id="13" name="TextBox 12">
              <a:extLst>
                <a:ext uri="{FF2B5EF4-FFF2-40B4-BE49-F238E27FC236}">
                  <a16:creationId xmlns:a16="http://schemas.microsoft.com/office/drawing/2014/main" id="{039FA772-CC25-4F66-B66F-E5B88E068C1E}"/>
                </a:ext>
              </a:extLst>
            </p:cNvPr>
            <p:cNvSpPr txBox="1"/>
            <p:nvPr/>
          </p:nvSpPr>
          <p:spPr>
            <a:xfrm>
              <a:off x="5777213" y="2209800"/>
              <a:ext cx="4415504" cy="3785652"/>
            </a:xfrm>
            <a:prstGeom prst="rect">
              <a:avLst/>
            </a:prstGeom>
            <a:noFill/>
          </p:spPr>
          <p:txBody>
            <a:bodyPr wrap="none" rtlCol="0">
              <a:spAutoFit/>
            </a:bodyPr>
            <a:lstStyle/>
            <a:p>
              <a:pPr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        Easton Ghost Bats</a:t>
              </a:r>
            </a:p>
            <a:p>
              <a:pPr fontAlgn="base">
                <a:spcBef>
                  <a:spcPct val="0"/>
                </a:spcBef>
                <a:spcAft>
                  <a:spcPct val="0"/>
                </a:spcAft>
              </a:pPr>
              <a:endParaRPr lang="en-US" sz="2400" b="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In order of appearance:</a:t>
              </a:r>
            </a:p>
            <a:p>
              <a:pPr fontAlgn="base">
                <a:spcBef>
                  <a:spcPct val="0"/>
                </a:spcBef>
                <a:spcAft>
                  <a:spcPct val="0"/>
                </a:spcAft>
              </a:pPr>
              <a:endParaRPr lang="en-US" sz="2400" b="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Blue – ASA/USA Non-Approved</a:t>
              </a:r>
            </a:p>
            <a:p>
              <a:pPr fontAlgn="base">
                <a:spcBef>
                  <a:spcPct val="0"/>
                </a:spcBef>
                <a:spcAft>
                  <a:spcPct val="0"/>
                </a:spcAft>
              </a:pPr>
              <a:endParaRPr lang="en-US" sz="2400" b="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Yellow – USSSA Approved</a:t>
              </a:r>
            </a:p>
            <a:p>
              <a:pPr fontAlgn="base">
                <a:spcBef>
                  <a:spcPct val="0"/>
                </a:spcBef>
                <a:spcAft>
                  <a:spcPct val="0"/>
                </a:spcAft>
              </a:pPr>
              <a:endParaRPr lang="en-US" sz="2400" b="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White (new) – ALL Fastpitch</a:t>
              </a:r>
            </a:p>
            <a:p>
              <a:pPr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Governing Bodies - Approved</a:t>
              </a:r>
            </a:p>
          </p:txBody>
        </p:sp>
      </p:grpSp>
    </p:spTree>
    <p:extLst>
      <p:ext uri="{BB962C8B-B14F-4D97-AF65-F5344CB8AC3E}">
        <p14:creationId xmlns:p14="http://schemas.microsoft.com/office/powerpoint/2010/main" val="20558816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Points of Emphasis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B5567918-7060-4C90-AC36-22124C6E1D69}"/>
              </a:ext>
            </a:extLst>
          </p:cNvPr>
          <p:cNvSpPr txBox="1"/>
          <p:nvPr/>
        </p:nvSpPr>
        <p:spPr>
          <a:xfrm>
            <a:off x="1632720" y="1752600"/>
            <a:ext cx="4689489" cy="2308324"/>
          </a:xfrm>
          <a:prstGeom prst="rect">
            <a:avLst/>
          </a:prstGeom>
          <a:noFill/>
        </p:spPr>
        <p:txBody>
          <a:bodyPr wrap="none" rtlCol="0">
            <a:spAutoFit/>
          </a:bodyPr>
          <a:lstStyle/>
          <a:p>
            <a:pPr marL="571500" indent="-571500">
              <a:buFont typeface="Arial" panose="020B0604020202020204" pitchFamily="34" charset="0"/>
              <a:buChar char="•"/>
            </a:pPr>
            <a:r>
              <a:rPr lang="en-US" sz="3600" b="1" dirty="0"/>
              <a:t>Bats </a:t>
            </a:r>
            <a:r>
              <a:rPr lang="en-US" sz="3600" b="1" u="sng" dirty="0">
                <a:solidFill>
                  <a:srgbClr val="FF0000"/>
                </a:solidFill>
              </a:rPr>
              <a:t>WILL NOT</a:t>
            </a:r>
            <a:r>
              <a:rPr lang="en-US" sz="3600" b="1" dirty="0">
                <a:solidFill>
                  <a:srgbClr val="FF0000"/>
                </a:solidFill>
              </a:rPr>
              <a:t> </a:t>
            </a:r>
            <a:r>
              <a:rPr lang="en-US" sz="3600" b="1" dirty="0"/>
              <a:t>have </a:t>
            </a:r>
          </a:p>
          <a:p>
            <a:r>
              <a:rPr lang="en-US" sz="3600" b="1" dirty="0"/>
              <a:t>both certifications</a:t>
            </a:r>
          </a:p>
          <a:p>
            <a:pPr marL="571500" indent="-571500">
              <a:buFont typeface="Arial" panose="020B0604020202020204" pitchFamily="34" charset="0"/>
              <a:buChar char="•"/>
            </a:pPr>
            <a:r>
              <a:rPr lang="en-US" sz="3600" b="1" dirty="0"/>
              <a:t>Altered Bat</a:t>
            </a:r>
          </a:p>
          <a:p>
            <a:pPr marL="571500" indent="-571500">
              <a:buFont typeface="Arial" panose="020B0604020202020204" pitchFamily="34" charset="0"/>
              <a:buChar char="•"/>
            </a:pPr>
            <a:r>
              <a:rPr lang="en-US" sz="3600" b="1" dirty="0"/>
              <a:t>Penalty: Rule 2-10</a:t>
            </a:r>
          </a:p>
        </p:txBody>
      </p:sp>
      <p:pic>
        <p:nvPicPr>
          <p:cNvPr id="15" name="Picture 14">
            <a:extLst>
              <a:ext uri="{FF2B5EF4-FFF2-40B4-BE49-F238E27FC236}">
                <a16:creationId xmlns:a16="http://schemas.microsoft.com/office/drawing/2014/main" id="{2CD72993-A054-4482-B128-33397E33F6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1606548"/>
            <a:ext cx="2927640" cy="5200413"/>
          </a:xfrm>
          <a:prstGeom prst="rect">
            <a:avLst/>
          </a:prstGeom>
        </p:spPr>
      </p:pic>
      <p:sp>
        <p:nvSpPr>
          <p:cNvPr id="16" name="Right Arrow 5">
            <a:extLst>
              <a:ext uri="{FF2B5EF4-FFF2-40B4-BE49-F238E27FC236}">
                <a16:creationId xmlns:a16="http://schemas.microsoft.com/office/drawing/2014/main" id="{B7F8396D-269B-4091-8DAD-2495CCA3FCD9}"/>
              </a:ext>
            </a:extLst>
          </p:cNvPr>
          <p:cNvSpPr/>
          <p:nvPr/>
        </p:nvSpPr>
        <p:spPr>
          <a:xfrm>
            <a:off x="6874539" y="2652821"/>
            <a:ext cx="1259822" cy="86245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6">
            <a:extLst>
              <a:ext uri="{FF2B5EF4-FFF2-40B4-BE49-F238E27FC236}">
                <a16:creationId xmlns:a16="http://schemas.microsoft.com/office/drawing/2014/main" id="{606292D9-3280-4FEB-92C0-753700CE044E}"/>
              </a:ext>
            </a:extLst>
          </p:cNvPr>
          <p:cNvSpPr/>
          <p:nvPr/>
        </p:nvSpPr>
        <p:spPr>
          <a:xfrm>
            <a:off x="7162800" y="5481717"/>
            <a:ext cx="1118586" cy="79184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635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USSSA Fastpitch “Ramblings”</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Times New Roman" panose="020206030504050203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62B8289B-6743-4771-8B94-797DFA204C44}"/>
              </a:ext>
            </a:extLst>
          </p:cNvPr>
          <p:cNvSpPr txBox="1">
            <a:spLocks/>
          </p:cNvSpPr>
          <p:nvPr/>
        </p:nvSpPr>
        <p:spPr bwMode="auto">
          <a:xfrm>
            <a:off x="457200" y="1600200"/>
            <a:ext cx="11279080" cy="515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State UIC email to all Umpires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Great communication tool</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Not intended to “call out” or “throw under bus” </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You’re encouraged to pass on information and plays for inclusion. </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4713057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Times New Roman" panose="020206030504050203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62B8289B-6743-4771-8B94-797DFA204C44}"/>
              </a:ext>
            </a:extLst>
          </p:cNvPr>
          <p:cNvSpPr txBox="1">
            <a:spLocks/>
          </p:cNvSpPr>
          <p:nvPr/>
        </p:nvSpPr>
        <p:spPr bwMode="auto">
          <a:xfrm>
            <a:off x="457200" y="1600200"/>
            <a:ext cx="11279080" cy="515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A138EE62-6929-4E82-B3F0-DC1F0D5F6294}"/>
              </a:ext>
            </a:extLst>
          </p:cNvPr>
          <p:cNvSpPr txBox="1">
            <a:spLocks/>
          </p:cNvSpPr>
          <p:nvPr/>
        </p:nvSpPr>
        <p:spPr bwMode="auto">
          <a:xfrm>
            <a:off x="457200" y="1600200"/>
            <a:ext cx="1127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ysClr val="windowText" lastClr="000000"/>
                </a:solidFill>
                <a:effectLst/>
                <a:uLnTx/>
                <a:uFillTx/>
                <a:latin typeface="Calibri"/>
                <a:ea typeface="+mn-ea"/>
                <a:cs typeface="+mn-cs"/>
              </a:rPr>
              <a:t>Any Questions?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ysClr val="windowText" lastClr="000000"/>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ysClr val="windowText" lastClr="000000"/>
                </a:solidFill>
                <a:effectLst/>
                <a:uLnTx/>
                <a:uFillTx/>
                <a:latin typeface="Calibri"/>
                <a:ea typeface="+mn-ea"/>
                <a:cs typeface="+mn-cs"/>
              </a:rPr>
              <a:t>Email address: </a:t>
            </a:r>
            <a:r>
              <a:rPr kumimoji="0" lang="en-US" sz="3200" b="0" i="0" u="none" strike="noStrike" kern="1200" cap="none" spc="0" normalizeH="0" baseline="0" noProof="0">
                <a:ln>
                  <a:noFill/>
                </a:ln>
                <a:solidFill>
                  <a:sysClr val="windowText" lastClr="000000"/>
                </a:solidFill>
                <a:effectLst/>
                <a:uLnTx/>
                <a:uFillTx/>
                <a:latin typeface="Calibri"/>
                <a:ea typeface="+mn-ea"/>
                <a:cs typeface="+mn-cs"/>
                <a:hlinkClick r:id="rId3"/>
              </a:rPr>
              <a:t>larryneth@gmail.com</a:t>
            </a:r>
            <a:r>
              <a:rPr kumimoji="0" lang="en-US" sz="3200" b="0" i="0" u="none" strike="noStrike" kern="1200" cap="none" spc="0" normalizeH="0" baseline="0" noProof="0">
                <a:ln>
                  <a:noFill/>
                </a:ln>
                <a:solidFill>
                  <a:sysClr val="windowText" lastClr="000000"/>
                </a:solidFill>
                <a:effectLst/>
                <a:uLnTx/>
                <a:uFillTx/>
                <a:latin typeface="Calibri"/>
                <a:ea typeface="+mn-ea"/>
                <a:cs typeface="+mn-cs"/>
              </a:rPr>
              <a:t> </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ysClr val="windowText" lastClr="000000"/>
                </a:solidFill>
                <a:effectLst/>
                <a:uLnTx/>
                <a:uFillTx/>
                <a:latin typeface="Calibri"/>
                <a:ea typeface="+mn-ea"/>
                <a:cs typeface="+mn-cs"/>
              </a:rPr>
              <a:t>Phone: 303-808-4620</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ysClr val="windowText" lastClr="000000"/>
                </a:solidFill>
                <a:effectLst/>
                <a:uLnTx/>
                <a:uFillTx/>
                <a:latin typeface="Calibri"/>
                <a:ea typeface="+mn-ea"/>
                <a:cs typeface="+mn-cs"/>
                <a:hlinkClick r:id="rId4"/>
              </a:rPr>
              <a:t>www.usssaofcolorado.com</a:t>
            </a:r>
            <a:endParaRPr kumimoji="0" lang="en-US" sz="2800" b="0" i="0" u="none" strike="noStrike" kern="1200" cap="none" spc="0" normalizeH="0" baseline="0" noProof="0">
              <a:ln>
                <a:noFill/>
              </a:ln>
              <a:solidFill>
                <a:sysClr val="windowText" lastClr="000000"/>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ysClr val="windowText" lastClr="000000"/>
                </a:solidFill>
                <a:effectLst/>
                <a:uLnTx/>
                <a:uFillTx/>
                <a:latin typeface="Calibri"/>
                <a:ea typeface="+mn-ea"/>
                <a:cs typeface="+mn-cs"/>
                <a:hlinkClick r:id="rId5"/>
              </a:rPr>
              <a:t>www.usssa.com</a:t>
            </a:r>
            <a:endParaRPr kumimoji="0" lang="en-US" sz="2800" b="0" i="0" u="none" strike="noStrike" kern="1200" cap="none" spc="0" normalizeH="0" baseline="0" noProof="0">
              <a:ln>
                <a:noFill/>
              </a:ln>
              <a:solidFill>
                <a:sysClr val="windowText" lastClr="000000"/>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ysClr val="windowText" lastClr="000000"/>
                </a:solidFill>
                <a:effectLst/>
                <a:uLnTx/>
                <a:uFillTx/>
                <a:latin typeface="Calibri"/>
                <a:ea typeface="+mn-ea"/>
                <a:cs typeface="+mn-cs"/>
                <a:hlinkClick r:id="rId6"/>
              </a:rPr>
              <a:t>www.mdumps.com/FPUmpires/FastPitchCaseBook.pdf</a:t>
            </a:r>
            <a:endParaRPr kumimoji="0" lang="en-US" sz="2400" b="0" i="0" u="none" strike="noStrike" kern="1200" cap="none" spc="0" normalizeH="0" baseline="0" noProof="0">
              <a:ln>
                <a:noFill/>
              </a:ln>
              <a:solidFill>
                <a:sysClr val="windowText" lastClr="000000"/>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Calibri"/>
                <a:ea typeface="+mn-ea"/>
                <a:cs typeface="+mn-cs"/>
                <a:hlinkClick r:id="" action="ppaction://noaction"/>
              </a:rPr>
              <a:t>http://web.usssa.com/usssa/usssa-general/2017_USSSA_FPRB.pdf</a:t>
            </a:r>
            <a:endParaRPr kumimoji="0" lang="en-US" sz="2000" b="0" i="0" u="none" strike="noStrike" kern="1200" cap="none" spc="0" normalizeH="0" baseline="0" noProof="0">
              <a:ln>
                <a:noFill/>
              </a:ln>
              <a:solidFill>
                <a:sysClr val="windowText" lastClr="000000"/>
              </a:solidFill>
              <a:effectLst/>
              <a:uLnTx/>
              <a:uFillTx/>
              <a:latin typeface="Calibri"/>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0070C0"/>
              </a:solidFill>
              <a:effectLst/>
              <a:uLnTx/>
              <a:uFillTx/>
              <a:latin typeface="Calibri"/>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28246062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2533-1C9B-4539-94A4-B22968268F34}"/>
              </a:ext>
            </a:extLst>
          </p:cNvPr>
          <p:cNvSpPr>
            <a:spLocks noGrp="1"/>
          </p:cNvSpPr>
          <p:nvPr>
            <p:ph type="ctrTitle"/>
          </p:nvPr>
        </p:nvSpPr>
        <p:spPr>
          <a:xfrm>
            <a:off x="177553" y="101598"/>
            <a:ext cx="11878323" cy="1504951"/>
          </a:xfrm>
        </p:spPr>
        <p:txBody>
          <a:bodyPr>
            <a:normAutofit/>
          </a:bodyPr>
          <a:lstStyle/>
          <a:p>
            <a:pPr algn="l"/>
            <a:r>
              <a:rPr lang="en-US" sz="3200" b="1" i="1" dirty="0">
                <a:solidFill>
                  <a:srgbClr val="FF0000"/>
                </a:solidFill>
                <a:latin typeface="Times New Roman" panose="02020603050405020304" pitchFamily="18" charset="0"/>
                <a:cs typeface="Times New Roman" panose="02020603050405020304" pitchFamily="18" charset="0"/>
              </a:rPr>
              <a:t>                                            </a:t>
            </a:r>
            <a:r>
              <a:rPr lang="en-US" sz="3400" b="1" i="1" dirty="0">
                <a:solidFill>
                  <a:srgbClr val="FF0000"/>
                </a:solidFill>
                <a:latin typeface="Times New Roman" panose="02020603050405020304" pitchFamily="18" charset="0"/>
                <a:cs typeface="Times New Roman" panose="02020603050405020304" pitchFamily="18" charset="0"/>
              </a:rPr>
              <a:t>USSSA of Colorado and Wyoming</a:t>
            </a:r>
            <a:br>
              <a:rPr lang="en-US" sz="3400" b="1" i="1" dirty="0">
                <a:solidFill>
                  <a:srgbClr val="FF0000"/>
                </a:solidFill>
                <a:latin typeface="Times New Roman" panose="02020603050405020304" pitchFamily="18" charset="0"/>
                <a:cs typeface="Times New Roman" panose="02020603050405020304" pitchFamily="18" charset="0"/>
              </a:rPr>
            </a:br>
            <a:r>
              <a:rPr lang="en-US" sz="3400" b="1" i="1" dirty="0">
                <a:solidFill>
                  <a:srgbClr val="FF0000"/>
                </a:solidFill>
                <a:latin typeface="Times New Roman" panose="02020603050405020304" pitchFamily="18" charset="0"/>
                <a:cs typeface="Times New Roman" panose="02020603050405020304" pitchFamily="18" charset="0"/>
              </a:rPr>
              <a:t>                                       </a:t>
            </a:r>
          </a:p>
        </p:txBody>
      </p:sp>
      <p:grpSp>
        <p:nvGrpSpPr>
          <p:cNvPr id="3" name="Group 2">
            <a:extLst>
              <a:ext uri="{FF2B5EF4-FFF2-40B4-BE49-F238E27FC236}">
                <a16:creationId xmlns:a16="http://schemas.microsoft.com/office/drawing/2014/main" id="{52CD7CBD-E87D-4128-BD6E-BDD69EC9F25A}"/>
              </a:ext>
            </a:extLst>
          </p:cNvPr>
          <p:cNvGrpSpPr/>
          <p:nvPr/>
        </p:nvGrpSpPr>
        <p:grpSpPr>
          <a:xfrm>
            <a:off x="6482" y="191901"/>
            <a:ext cx="3362394" cy="923278"/>
            <a:chOff x="6482" y="191901"/>
            <a:chExt cx="3362394" cy="923278"/>
          </a:xfrm>
        </p:grpSpPr>
        <p:pic>
          <p:nvPicPr>
            <p:cNvPr id="5" name="Picture 4">
              <a:extLst>
                <a:ext uri="{FF2B5EF4-FFF2-40B4-BE49-F238E27FC236}">
                  <a16:creationId xmlns:a16="http://schemas.microsoft.com/office/drawing/2014/main" id="{5CCFB669-FA4D-4A52-B20F-DB717EE005EE}"/>
                </a:ext>
              </a:extLst>
            </p:cNvPr>
            <p:cNvPicPr/>
            <p:nvPr/>
          </p:nvPicPr>
          <p:blipFill>
            <a:blip r:embed="rId2"/>
            <a:stretch>
              <a:fillRect/>
            </a:stretch>
          </p:blipFill>
          <p:spPr>
            <a:xfrm>
              <a:off x="92276" y="191901"/>
              <a:ext cx="3276600" cy="923278"/>
            </a:xfrm>
            <a:prstGeom prst="rect">
              <a:avLst/>
            </a:prstGeom>
          </p:spPr>
        </p:pic>
        <p:sp>
          <p:nvSpPr>
            <p:cNvPr id="6" name="TextBox 5">
              <a:extLst>
                <a:ext uri="{FF2B5EF4-FFF2-40B4-BE49-F238E27FC236}">
                  <a16:creationId xmlns:a16="http://schemas.microsoft.com/office/drawing/2014/main" id="{A5A89677-BDD7-4CC9-A7DC-733DD0B128EB}"/>
                </a:ext>
              </a:extLst>
            </p:cNvPr>
            <p:cNvSpPr txBox="1"/>
            <p:nvPr/>
          </p:nvSpPr>
          <p:spPr>
            <a:xfrm>
              <a:off x="6482" y="686934"/>
              <a:ext cx="1244251"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COLORADO</a:t>
              </a:r>
            </a:p>
          </p:txBody>
        </p:sp>
        <p:sp>
          <p:nvSpPr>
            <p:cNvPr id="7" name="TextBox 6">
              <a:extLst>
                <a:ext uri="{FF2B5EF4-FFF2-40B4-BE49-F238E27FC236}">
                  <a16:creationId xmlns:a16="http://schemas.microsoft.com/office/drawing/2014/main" id="{4967891E-C167-49E2-8422-5FEA8C0AB62D}"/>
                </a:ext>
              </a:extLst>
            </p:cNvPr>
            <p:cNvSpPr txBox="1"/>
            <p:nvPr/>
          </p:nvSpPr>
          <p:spPr>
            <a:xfrm>
              <a:off x="2081129" y="686934"/>
              <a:ext cx="1138453" cy="323165"/>
            </a:xfrm>
            <a:prstGeom prst="rect">
              <a:avLst/>
            </a:prstGeom>
            <a:noFill/>
          </p:spPr>
          <p:txBody>
            <a:bodyPr wrap="none" rtlCol="0">
              <a:spAutoFit/>
            </a:bodyPr>
            <a:lstStyle/>
            <a:p>
              <a:r>
                <a:rPr lang="en-US" sz="1500" b="1" i="1" dirty="0">
                  <a:latin typeface="Times New Roman" panose="02020603050405020304" pitchFamily="18" charset="0"/>
                  <a:cs typeface="Times New Roman" panose="02020603050405020304" pitchFamily="18" charset="0"/>
                </a:rPr>
                <a:t>WYOMING</a:t>
              </a:r>
            </a:p>
          </p:txBody>
        </p:sp>
      </p:grpSp>
      <p:sp>
        <p:nvSpPr>
          <p:cNvPr id="8" name="Content Placeholder 2">
            <a:extLst>
              <a:ext uri="{FF2B5EF4-FFF2-40B4-BE49-F238E27FC236}">
                <a16:creationId xmlns:a16="http://schemas.microsoft.com/office/drawing/2014/main" id="{B52A6079-F438-4991-9B3F-7EE7CE7BE454}"/>
              </a:ext>
            </a:extLst>
          </p:cNvPr>
          <p:cNvSpPr txBox="1">
            <a:spLocks/>
          </p:cNvSpPr>
          <p:nvPr/>
        </p:nvSpPr>
        <p:spPr bwMode="auto">
          <a:xfrm>
            <a:off x="531181" y="1606549"/>
            <a:ext cx="1148326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Times New Roman" panose="020206030504050203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62B8289B-6743-4771-8B94-797DFA204C44}"/>
              </a:ext>
            </a:extLst>
          </p:cNvPr>
          <p:cNvSpPr txBox="1">
            <a:spLocks/>
          </p:cNvSpPr>
          <p:nvPr/>
        </p:nvSpPr>
        <p:spPr bwMode="auto">
          <a:xfrm>
            <a:off x="457200" y="1600200"/>
            <a:ext cx="11279080" cy="515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A138EE62-6929-4E82-B3F0-DC1F0D5F6294}"/>
              </a:ext>
            </a:extLst>
          </p:cNvPr>
          <p:cNvSpPr txBox="1">
            <a:spLocks/>
          </p:cNvSpPr>
          <p:nvPr/>
        </p:nvSpPr>
        <p:spPr bwMode="auto">
          <a:xfrm>
            <a:off x="457200" y="1600200"/>
            <a:ext cx="1127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eaLnBrk="1" hangingPunct="1">
              <a:buNone/>
            </a:pPr>
            <a:endParaRPr lang="en-US" b="1" i="1" dirty="0">
              <a:solidFill>
                <a:srgbClr val="FF0000"/>
              </a:solidFill>
              <a:latin typeface="Times New Roman" panose="02020603050405020304" pitchFamily="18" charset="0"/>
              <a:cs typeface="Times New Roman" panose="02020603050405020304" pitchFamily="18" charset="0"/>
            </a:endParaRPr>
          </a:p>
          <a:p>
            <a:pPr lvl="0" algn="ctr" eaLnBrk="1" hangingPunct="1">
              <a:buNone/>
            </a:pPr>
            <a:endParaRPr lang="en-US" b="1" i="1" dirty="0">
              <a:solidFill>
                <a:srgbClr val="FF0000"/>
              </a:solidFill>
              <a:latin typeface="Times New Roman" panose="02020603050405020304" pitchFamily="18" charset="0"/>
              <a:cs typeface="Times New Roman" panose="02020603050405020304" pitchFamily="18" charset="0"/>
            </a:endParaRPr>
          </a:p>
          <a:p>
            <a:pPr lvl="0" algn="ctr" eaLnBrk="1" hangingPunct="1">
              <a:buNone/>
            </a:pPr>
            <a:endParaRPr lang="en-US" b="1" i="1" dirty="0">
              <a:solidFill>
                <a:srgbClr val="FF0000"/>
              </a:solidFill>
              <a:latin typeface="Times New Roman" panose="02020603050405020304" pitchFamily="18" charset="0"/>
              <a:cs typeface="Times New Roman" panose="02020603050405020304" pitchFamily="18" charset="0"/>
            </a:endParaRPr>
          </a:p>
          <a:p>
            <a:pPr lvl="0" algn="ctr" eaLnBrk="1" hangingPunct="1">
              <a:buNone/>
            </a:pPr>
            <a:endParaRPr lang="en-US" b="1" i="1" dirty="0">
              <a:solidFill>
                <a:srgbClr val="FF0000"/>
              </a:solidFill>
              <a:latin typeface="Times New Roman" panose="02020603050405020304" pitchFamily="18" charset="0"/>
              <a:cs typeface="Times New Roman" panose="02020603050405020304" pitchFamily="18" charset="0"/>
            </a:endParaRPr>
          </a:p>
          <a:p>
            <a:pPr lvl="0" algn="ctr" eaLnBrk="1" hangingPunct="1">
              <a:buNone/>
            </a:pPr>
            <a:r>
              <a:rPr lang="en-US" b="1" i="1" dirty="0">
                <a:solidFill>
                  <a:srgbClr val="FF0000"/>
                </a:solidFill>
                <a:latin typeface="Times New Roman" panose="02020603050405020304" pitchFamily="18" charset="0"/>
                <a:cs typeface="Times New Roman" panose="02020603050405020304" pitchFamily="18" charset="0"/>
              </a:rPr>
              <a:t>It is your responsibility to conduct the game in a respectful and professional manner.</a:t>
            </a:r>
          </a:p>
        </p:txBody>
      </p:sp>
    </p:spTree>
    <p:extLst>
      <p:ext uri="{BB962C8B-B14F-4D97-AF65-F5344CB8AC3E}">
        <p14:creationId xmlns:p14="http://schemas.microsoft.com/office/powerpoint/2010/main" val="607651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741</TotalTime>
  <Words>4634</Words>
  <Application>Microsoft Office PowerPoint</Application>
  <PresentationFormat>Widescreen</PresentationFormat>
  <Paragraphs>632</Paragraphs>
  <Slides>64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64</vt:i4>
      </vt:variant>
    </vt:vector>
  </HeadingPairs>
  <TitlesOfParts>
    <vt:vector size="74" baseType="lpstr">
      <vt:lpstr>Arial</vt:lpstr>
      <vt:lpstr>Arial Black</vt:lpstr>
      <vt:lpstr>Calibri</vt:lpstr>
      <vt:lpstr>Calibri Light</vt:lpstr>
      <vt:lpstr>Constantia</vt:lpstr>
      <vt:lpstr>Freestyle Script</vt:lpstr>
      <vt:lpstr>Lucida Handwriting</vt:lpstr>
      <vt:lpstr>Monotype Corsiva</vt:lpstr>
      <vt:lpstr>Times New Roman</vt:lpstr>
      <vt:lpstr>Office Theme</vt:lpstr>
      <vt:lpstr>Welcome to the 2021 Season</vt:lpstr>
      <vt:lpstr>PowerPoint Presentation</vt:lpstr>
      <vt:lpstr>Thank You Veterans &amp; First Responders</vt:lpstr>
      <vt:lpstr>Agenda</vt:lpstr>
      <vt:lpstr>USSSA of Colorado and Wyoming Staff</vt:lpstr>
      <vt:lpstr>USSSA of Colorado and Wyoming</vt:lpstr>
      <vt:lpstr>USSSA of Colorado and Wyoming World Tournament Umpires</vt:lpstr>
      <vt:lpstr>USSSA of Colorado and Wyoming World Tournament Umpires</vt:lpstr>
      <vt:lpstr>USSSA of Colorado and Wyoming World Tournament Umpires</vt:lpstr>
      <vt:lpstr>USSSA of Colorado and Wyoming World Tournament Umpires</vt:lpstr>
      <vt:lpstr>USSSA of Colorado and Wyoming World Tournament Umpires</vt:lpstr>
      <vt:lpstr>USSSA of Colorado and Wyoming Umpires</vt:lpstr>
      <vt:lpstr>World Tournament Selection</vt:lpstr>
      <vt:lpstr>World Tournament Selection</vt:lpstr>
      <vt:lpstr>USSSA Scholarship/All Star Game</vt:lpstr>
      <vt:lpstr>USSSA of Colorado and Wyoming – 5, 10, 15 Year Recognition</vt:lpstr>
      <vt:lpstr>USSSA of Colorado and Wyoming – 15 Year Recognition</vt:lpstr>
      <vt:lpstr>USSSA of Colorado and Wyoming – 20 Year Recognition</vt:lpstr>
      <vt:lpstr>USSSA of Colorado and Wyoming – 20 Year Recognition</vt:lpstr>
      <vt:lpstr>Umpire of the Year and Committee Members</vt:lpstr>
      <vt:lpstr>USSSA of Colorado and Wyoming – Umpire of the Year</vt:lpstr>
      <vt:lpstr>USSSA of Colorado and Wyoming – Umpire of the Year</vt:lpstr>
      <vt:lpstr>USSSA of Colorado and Wyoming – Umpire of the Year</vt:lpstr>
      <vt:lpstr>USSSA Registration, Background Checks &amp; Insurance</vt:lpstr>
      <vt:lpstr>                       Colorado USSSA Umpire Association, LLC</vt:lpstr>
      <vt:lpstr>   USSSA of Colorado and Wyoming Tournament Pay                                                                        </vt:lpstr>
      <vt:lpstr>   USSSA of Colorado and Wyoming Tournament Pay                                                                        </vt:lpstr>
      <vt:lpstr>   USSSA of Colorado and Wyoming Tournament Pay                                                                        </vt:lpstr>
      <vt:lpstr>   USSSA of Colorado and Wyoming Tournaments                                                                        </vt:lpstr>
      <vt:lpstr>   USSSA of Colorado and Wyoming Treasurer Report                                                                        </vt:lpstr>
      <vt:lpstr>   USSSA of Colorado and Wyoming Tournaments Assigning                                                                       </vt:lpstr>
      <vt:lpstr>   USSSA of Colorado and Wyoming Tournaments Google Invite                                                                      </vt:lpstr>
      <vt:lpstr>   USSSA of Colorado and Wyoming Tournaments Google Invite                                                                      </vt:lpstr>
      <vt:lpstr>                                                USSSA of Colorado and Wyoming                                                Tournament Hotels</vt:lpstr>
      <vt:lpstr>                                                USSSA of Colorado and Wyoming                                                Tournament Cancellation/Delay </vt:lpstr>
      <vt:lpstr>                                                USSSA of Colorado and Wyoming                                                          Tournament Parking</vt:lpstr>
      <vt:lpstr>                                                USSSA of Colorado and Wyoming                                                          Tournament UIC</vt:lpstr>
      <vt:lpstr>                                                USSSA of Colorado and Wyoming                                                          Tournament UIC</vt:lpstr>
      <vt:lpstr>                                                USSSA of Colorado and Wyoming                                                          Umpire Uniform</vt:lpstr>
      <vt:lpstr>                                                USSSA of Colorado and Wyoming                                                          Umpire Uniform</vt:lpstr>
      <vt:lpstr>                                                USSSA of Colorado and Wyoming                                           USSSA Fastpitch Rules – 15th Edition</vt:lpstr>
      <vt:lpstr>                                                USSSA of Colorado and Wyoming                                           USSSA Fastpitch Rules – 15th Edition</vt:lpstr>
      <vt:lpstr>                                            USSSA of Colorado and Wyoming                                 USSSA Fastpitch Rules 15th Edition Changes</vt:lpstr>
      <vt:lpstr>                                            USSSA of Colorado and Wyoming                                 USSSA Fastpitch Rules 15th Edition Changes</vt:lpstr>
      <vt:lpstr>                                            USSSA of Colorado and Wyoming                                 USSSA Fastpitch Rules 15th Edition Changes</vt:lpstr>
      <vt:lpstr>                                            USSSA of Colorado and Wyoming                                 USSSA Fastpitch Rules 15th Edition Changes</vt:lpstr>
      <vt:lpstr>                                            USSSA of Colorado and Wyoming                                 USSSA Fastpitch Rules 15th Edition Changes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Points of Emphasis</vt:lpstr>
      <vt:lpstr>                                            USSSA of Colorado and Wyoming                                        USSSA Fastpitch “Ramblings”</vt:lpstr>
      <vt:lpstr>                                            USSSA of Colorado and Wyoming                                        </vt:lpstr>
      <vt:lpstr>                                            USSSA of Colorado and Wyoming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Neth</dc:creator>
  <cp:lastModifiedBy>Larry Neth</cp:lastModifiedBy>
  <cp:revision>120</cp:revision>
  <dcterms:created xsi:type="dcterms:W3CDTF">2021-01-18T21:24:21Z</dcterms:created>
  <dcterms:modified xsi:type="dcterms:W3CDTF">2021-04-13T01:34:07Z</dcterms:modified>
</cp:coreProperties>
</file>